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1"/>
  </p:notesMasterIdLst>
  <p:handoutMasterIdLst>
    <p:handoutMasterId r:id="rId62"/>
  </p:handoutMasterIdLst>
  <p:sldIdLst>
    <p:sldId id="1450" r:id="rId5"/>
    <p:sldId id="1476" r:id="rId6"/>
    <p:sldId id="1453" r:id="rId7"/>
    <p:sldId id="1529" r:id="rId8"/>
    <p:sldId id="1451" r:id="rId9"/>
    <p:sldId id="1473" r:id="rId10"/>
    <p:sldId id="1500" r:id="rId11"/>
    <p:sldId id="1474" r:id="rId12"/>
    <p:sldId id="1475" r:id="rId13"/>
    <p:sldId id="1472" r:id="rId14"/>
    <p:sldId id="1496" r:id="rId15"/>
    <p:sldId id="1497" r:id="rId16"/>
    <p:sldId id="1499" r:id="rId17"/>
    <p:sldId id="1505" r:id="rId18"/>
    <p:sldId id="1501" r:id="rId19"/>
    <p:sldId id="1502" r:id="rId20"/>
    <p:sldId id="1504" r:id="rId21"/>
    <p:sldId id="1503" r:id="rId22"/>
    <p:sldId id="1514" r:id="rId23"/>
    <p:sldId id="1515" r:id="rId24"/>
    <p:sldId id="1510" r:id="rId25"/>
    <p:sldId id="1511" r:id="rId26"/>
    <p:sldId id="1460" r:id="rId27"/>
    <p:sldId id="1508" r:id="rId28"/>
    <p:sldId id="1509" r:id="rId29"/>
    <p:sldId id="1519" r:id="rId30"/>
    <p:sldId id="1512" r:id="rId31"/>
    <p:sldId id="1516" r:id="rId32"/>
    <p:sldId id="1517" r:id="rId33"/>
    <p:sldId id="1518" r:id="rId34"/>
    <p:sldId id="1520" r:id="rId35"/>
    <p:sldId id="1507" r:id="rId36"/>
    <p:sldId id="1477" r:id="rId37"/>
    <p:sldId id="1521" r:id="rId38"/>
    <p:sldId id="1479" r:id="rId39"/>
    <p:sldId id="1523" r:id="rId40"/>
    <p:sldId id="1480" r:id="rId41"/>
    <p:sldId id="1522" r:id="rId42"/>
    <p:sldId id="1530" r:id="rId43"/>
    <p:sldId id="1524" r:id="rId44"/>
    <p:sldId id="1525" r:id="rId45"/>
    <p:sldId id="1482" r:id="rId46"/>
    <p:sldId id="1455" r:id="rId47"/>
    <p:sldId id="1486" r:id="rId48"/>
    <p:sldId id="1487" r:id="rId49"/>
    <p:sldId id="1481" r:id="rId50"/>
    <p:sldId id="1490" r:id="rId51"/>
    <p:sldId id="1526" r:id="rId52"/>
    <p:sldId id="1491" r:id="rId53"/>
    <p:sldId id="1492" r:id="rId54"/>
    <p:sldId id="1493" r:id="rId55"/>
    <p:sldId id="1489" r:id="rId56"/>
    <p:sldId id="1527" r:id="rId57"/>
    <p:sldId id="1456" r:id="rId58"/>
    <p:sldId id="1528" r:id="rId59"/>
    <p:sldId id="132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5" d="100"/>
          <a:sy n="85" d="100"/>
        </p:scale>
        <p:origin x="704" y="860"/>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5/15/2018 5:08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5/15/2018 3:35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5/15/2018 3:35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docs.microsoft.com/" TargetMode="Externa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a:xfrm>
            <a:off x="274638" y="2125662"/>
            <a:ext cx="11887200" cy="2179058"/>
          </a:xfrm>
        </p:spPr>
        <p:txBody>
          <a:bodyPr/>
          <a:lstStyle/>
          <a:p>
            <a:r>
              <a:rPr kumimoji="1" lang="en-US" altLang="ja-JP" dirty="0"/>
              <a:t>Windows 10 </a:t>
            </a:r>
            <a:r>
              <a:rPr kumimoji="1" lang="ja-JP" altLang="en-US" dirty="0"/>
              <a:t>のデスクトップ</a:t>
            </a:r>
            <a:br>
              <a:rPr kumimoji="1" lang="en-US" altLang="ja-JP" dirty="0"/>
            </a:br>
            <a:r>
              <a:rPr kumimoji="1" lang="ja-JP" altLang="en-US" dirty="0"/>
              <a:t>アプリ開発</a:t>
            </a:r>
          </a:p>
        </p:txBody>
      </p:sp>
    </p:spTree>
    <p:extLst>
      <p:ext uri="{BB962C8B-B14F-4D97-AF65-F5344CB8AC3E}">
        <p14:creationId xmlns:p14="http://schemas.microsoft.com/office/powerpoint/2010/main" val="3697207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ja-JP" altLang="en-US" dirty="0"/>
              <a:t>選択肢</a:t>
            </a:r>
            <a:endParaRPr kumimoji="1" lang="ja-JP" altLang="en-US" dirty="0"/>
          </a:p>
        </p:txBody>
      </p:sp>
      <p:sp>
        <p:nvSpPr>
          <p:cNvPr id="4" name="Rectangle 3">
            <a:extLst>
              <a:ext uri="{FF2B5EF4-FFF2-40B4-BE49-F238E27FC236}">
                <a16:creationId xmlns:a16="http://schemas.microsoft.com/office/drawing/2014/main" id="{4438A16A-24D6-40DE-98A1-F52240D23133}"/>
              </a:ext>
            </a:extLst>
          </p:cNvPr>
          <p:cNvSpPr/>
          <p:nvPr/>
        </p:nvSpPr>
        <p:spPr bwMode="auto">
          <a:xfrm>
            <a:off x="274639" y="1343723"/>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4826195" y="1343723"/>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74638" y="3242065"/>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4826195" y="3242065"/>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274638" y="51404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4826195" y="51404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3790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en-US" altLang="ja-JP" dirty="0"/>
              <a:t>Windows 10 </a:t>
            </a:r>
            <a:r>
              <a:rPr lang="ja-JP" altLang="en-US" dirty="0"/>
              <a:t>ネイティブは？</a:t>
            </a:r>
            <a:endParaRPr kumimoji="1" lang="ja-JP" altLang="en-US" dirty="0"/>
          </a:p>
        </p:txBody>
      </p:sp>
      <p:sp>
        <p:nvSpPr>
          <p:cNvPr id="9" name="Rectangle 8">
            <a:extLst>
              <a:ext uri="{FF2B5EF4-FFF2-40B4-BE49-F238E27FC236}">
                <a16:creationId xmlns:a16="http://schemas.microsoft.com/office/drawing/2014/main" id="{F243E049-3FDA-49A2-A222-2AB1D52A5035}"/>
              </a:ext>
            </a:extLst>
          </p:cNvPr>
          <p:cNvSpPr/>
          <p:nvPr/>
        </p:nvSpPr>
        <p:spPr bwMode="auto">
          <a:xfrm>
            <a:off x="274639" y="1376870"/>
            <a:ext cx="11802132" cy="917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9388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B4EF0E-E25A-4825-8ABC-7CB7D53C96DE}"/>
              </a:ext>
            </a:extLst>
          </p:cNvPr>
          <p:cNvSpPr>
            <a:spLocks noGrp="1"/>
          </p:cNvSpPr>
          <p:nvPr>
            <p:ph type="title"/>
          </p:nvPr>
        </p:nvSpPr>
        <p:spPr/>
        <p:txBody>
          <a:bodyPr/>
          <a:lstStyle/>
          <a:p>
            <a:r>
              <a:rPr lang="en-US" altLang="ja-JP" dirty="0"/>
              <a:t>Windows 10 </a:t>
            </a:r>
            <a:r>
              <a:rPr lang="ja-JP" altLang="en-US" dirty="0"/>
              <a:t>ネイティブは？</a:t>
            </a:r>
            <a:endParaRPr kumimoji="1" lang="ja-JP" altLang="en-US" dirty="0"/>
          </a:p>
        </p:txBody>
      </p:sp>
      <p:sp>
        <p:nvSpPr>
          <p:cNvPr id="9" name="Rectangle 8">
            <a:extLst>
              <a:ext uri="{FF2B5EF4-FFF2-40B4-BE49-F238E27FC236}">
                <a16:creationId xmlns:a16="http://schemas.microsoft.com/office/drawing/2014/main" id="{F243E049-3FDA-49A2-A222-2AB1D52A5035}"/>
              </a:ext>
            </a:extLst>
          </p:cNvPr>
          <p:cNvSpPr/>
          <p:nvPr/>
        </p:nvSpPr>
        <p:spPr bwMode="auto">
          <a:xfrm>
            <a:off x="274639" y="1376870"/>
            <a:ext cx="11802132" cy="917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7F5FBCDF-FC76-4B59-A620-16FFE41CCC96}"/>
              </a:ext>
            </a:extLst>
          </p:cNvPr>
          <p:cNvSpPr/>
          <p:nvPr/>
        </p:nvSpPr>
        <p:spPr bwMode="auto">
          <a:xfrm>
            <a:off x="8213299" y="2403086"/>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APIs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を</a:t>
            </a:r>
            <a:br>
              <a:rPr kumimoji="1" lang="en-US" altLang="ja-JP" sz="2400" dirty="0">
                <a:gradFill>
                  <a:gsLst>
                    <a:gs pos="0">
                      <a:srgbClr val="FFFFFF"/>
                    </a:gs>
                    <a:gs pos="100000">
                      <a:srgbClr val="FFFFFF"/>
                    </a:gs>
                  </a:gsLst>
                  <a:lin ang="5400000" scaled="0"/>
                </a:gradFill>
                <a:ea typeface="Segoe UI" pitchFamily="34" charset="0"/>
                <a:cs typeface="Segoe UI" pitchFamily="34" charset="0"/>
              </a:rPr>
            </a:br>
            <a:r>
              <a:rPr kumimoji="1" lang="ja-JP" altLang="en-US" sz="2400" dirty="0">
                <a:gradFill>
                  <a:gsLst>
                    <a:gs pos="0">
                      <a:srgbClr val="FFFFFF"/>
                    </a:gs>
                    <a:gs pos="100000">
                      <a:srgbClr val="FFFFFF"/>
                    </a:gs>
                  </a:gsLst>
                  <a:lin ang="5400000" scaled="0"/>
                </a:gradFill>
                <a:ea typeface="Segoe UI" pitchFamily="34" charset="0"/>
                <a:cs typeface="Segoe UI" pitchFamily="34" charset="0"/>
              </a:rPr>
              <a:t>全て使える</a:t>
            </a:r>
          </a:p>
        </p:txBody>
      </p:sp>
      <p:sp>
        <p:nvSpPr>
          <p:cNvPr id="5" name="Rectangle 4">
            <a:extLst>
              <a:ext uri="{FF2B5EF4-FFF2-40B4-BE49-F238E27FC236}">
                <a16:creationId xmlns:a16="http://schemas.microsoft.com/office/drawing/2014/main" id="{D9FBDE1B-0FE9-4C41-A18C-D37ACA694C88}"/>
              </a:ext>
            </a:extLst>
          </p:cNvPr>
          <p:cNvSpPr/>
          <p:nvPr/>
        </p:nvSpPr>
        <p:spPr bwMode="auto">
          <a:xfrm>
            <a:off x="4243969" y="2403087"/>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ネイティブ</a:t>
            </a:r>
            <a:br>
              <a:rPr kumimoji="1" lang="en-US" altLang="ja-JP" sz="2400" dirty="0">
                <a:gradFill>
                  <a:gsLst>
                    <a:gs pos="0">
                      <a:srgbClr val="FFFFFF"/>
                    </a:gs>
                    <a:gs pos="100000">
                      <a:srgbClr val="FFFFFF"/>
                    </a:gs>
                  </a:gsLst>
                  <a:lin ang="5400000" scaled="0"/>
                </a:gradFill>
                <a:ea typeface="Segoe UI" pitchFamily="34" charset="0"/>
                <a:cs typeface="Segoe UI" pitchFamily="34" charset="0"/>
              </a:rPr>
            </a:br>
            <a:r>
              <a:rPr kumimoji="1" lang="ja-JP" altLang="en-US" sz="24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部品を使える</a:t>
            </a:r>
          </a:p>
        </p:txBody>
      </p:sp>
      <p:sp>
        <p:nvSpPr>
          <p:cNvPr id="6" name="Rectangle 5">
            <a:extLst>
              <a:ext uri="{FF2B5EF4-FFF2-40B4-BE49-F238E27FC236}">
                <a16:creationId xmlns:a16="http://schemas.microsoft.com/office/drawing/2014/main" id="{753DA1C5-B9D3-45D5-B18B-01ADD3E45A3F}"/>
              </a:ext>
            </a:extLst>
          </p:cNvPr>
          <p:cNvSpPr/>
          <p:nvPr/>
        </p:nvSpPr>
        <p:spPr bwMode="auto">
          <a:xfrm>
            <a:off x="274639" y="2403086"/>
            <a:ext cx="3863472" cy="123220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で動く</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IoT</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Surface Hub</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HoloLens</a:t>
            </a:r>
            <a:r>
              <a:rPr kumimoji="1" lang="ja-JP" altLang="en-US" sz="24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etc...</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Arrow: Down 3">
            <a:extLst>
              <a:ext uri="{FF2B5EF4-FFF2-40B4-BE49-F238E27FC236}">
                <a16:creationId xmlns:a16="http://schemas.microsoft.com/office/drawing/2014/main" id="{ECCB78B8-E5EE-49E5-B665-DB7924D052E6}"/>
              </a:ext>
            </a:extLst>
          </p:cNvPr>
          <p:cNvSpPr/>
          <p:nvPr/>
        </p:nvSpPr>
        <p:spPr bwMode="auto">
          <a:xfrm>
            <a:off x="5190893" y="3824868"/>
            <a:ext cx="1990492" cy="769434"/>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C52A7DD-C487-4903-A6CA-464C21F1B94B}"/>
              </a:ext>
            </a:extLst>
          </p:cNvPr>
          <p:cNvSpPr/>
          <p:nvPr/>
        </p:nvSpPr>
        <p:spPr bwMode="auto">
          <a:xfrm>
            <a:off x="274640" y="4700080"/>
            <a:ext cx="11802132" cy="17453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のフル機能が使える</a:t>
            </a:r>
            <a:endParaRPr kumimoji="1" lang="en-US" altLang="ja-JP" sz="32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デスクトップアプリが作れる</a:t>
            </a:r>
          </a:p>
        </p:txBody>
      </p:sp>
    </p:spTree>
    <p:extLst>
      <p:ext uri="{BB962C8B-B14F-4D97-AF65-F5344CB8AC3E}">
        <p14:creationId xmlns:p14="http://schemas.microsoft.com/office/powerpoint/2010/main" val="377930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4"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77AC9-0718-4FC5-A56C-3E7C684F677F}"/>
              </a:ext>
            </a:extLst>
          </p:cNvPr>
          <p:cNvSpPr>
            <a:spLocks noGrp="1"/>
          </p:cNvSpPr>
          <p:nvPr>
            <p:ph type="title"/>
          </p:nvPr>
        </p:nvSpPr>
        <p:spPr/>
        <p:txBody>
          <a:bodyPr/>
          <a:lstStyle/>
          <a:p>
            <a:r>
              <a:rPr kumimoji="1" lang="en-US" altLang="ja-JP" dirty="0"/>
              <a:t>UWP </a:t>
            </a:r>
            <a:r>
              <a:rPr kumimoji="1" lang="ja-JP" altLang="en-US" dirty="0"/>
              <a:t>が使えないと言われる代表シーン</a:t>
            </a:r>
          </a:p>
        </p:txBody>
      </p:sp>
      <p:sp>
        <p:nvSpPr>
          <p:cNvPr id="3" name="Rectangle 2">
            <a:extLst>
              <a:ext uri="{FF2B5EF4-FFF2-40B4-BE49-F238E27FC236}">
                <a16:creationId xmlns:a16="http://schemas.microsoft.com/office/drawing/2014/main" id="{1265A747-A04A-459F-9858-FDBEAACAFA96}"/>
              </a:ext>
            </a:extLst>
          </p:cNvPr>
          <p:cNvSpPr/>
          <p:nvPr/>
        </p:nvSpPr>
        <p:spPr bwMode="auto">
          <a:xfrm>
            <a:off x="274639" y="1271239"/>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サービスが作れない</a:t>
            </a:r>
          </a:p>
        </p:txBody>
      </p:sp>
      <p:sp>
        <p:nvSpPr>
          <p:cNvPr id="4" name="Rectangle 3">
            <a:extLst>
              <a:ext uri="{FF2B5EF4-FFF2-40B4-BE49-F238E27FC236}">
                <a16:creationId xmlns:a16="http://schemas.microsoft.com/office/drawing/2014/main" id="{264EA8F5-BF05-4FE0-B760-F09B82C0AF08}"/>
              </a:ext>
            </a:extLst>
          </p:cNvPr>
          <p:cNvSpPr/>
          <p:nvPr/>
        </p:nvSpPr>
        <p:spPr bwMode="auto">
          <a:xfrm>
            <a:off x="6928200" y="1271239"/>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バックグラウンドタスクで</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代用可能か確認</a:t>
            </a:r>
          </a:p>
        </p:txBody>
      </p:sp>
      <p:sp>
        <p:nvSpPr>
          <p:cNvPr id="5" name="Arrow: Right 4">
            <a:extLst>
              <a:ext uri="{FF2B5EF4-FFF2-40B4-BE49-F238E27FC236}">
                <a16:creationId xmlns:a16="http://schemas.microsoft.com/office/drawing/2014/main" id="{903DBA63-70F5-4ED1-A9AF-62CC2F583984}"/>
              </a:ext>
            </a:extLst>
          </p:cNvPr>
          <p:cNvSpPr/>
          <p:nvPr/>
        </p:nvSpPr>
        <p:spPr bwMode="auto">
          <a:xfrm>
            <a:off x="5764756" y="1449813"/>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82E7DB9-25DC-40FA-9A48-C599C41C8C71}"/>
              </a:ext>
            </a:extLst>
          </p:cNvPr>
          <p:cNvSpPr/>
          <p:nvPr/>
        </p:nvSpPr>
        <p:spPr bwMode="auto">
          <a:xfrm>
            <a:off x="274639" y="23721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ユーザーが閉じようとしても</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閉じれないアプリが作りたい</a:t>
            </a:r>
          </a:p>
        </p:txBody>
      </p:sp>
      <p:sp>
        <p:nvSpPr>
          <p:cNvPr id="7" name="Rectangle 6">
            <a:extLst>
              <a:ext uri="{FF2B5EF4-FFF2-40B4-BE49-F238E27FC236}">
                <a16:creationId xmlns:a16="http://schemas.microsoft.com/office/drawing/2014/main" id="{5B5ADEE0-90A2-4E29-A6BD-276CC906D8D0}"/>
              </a:ext>
            </a:extLst>
          </p:cNvPr>
          <p:cNvSpPr/>
          <p:nvPr/>
        </p:nvSpPr>
        <p:spPr bwMode="auto">
          <a:xfrm>
            <a:off x="6928200" y="23721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終わっても再開できる手段を提供</a:t>
            </a:r>
          </a:p>
        </p:txBody>
      </p:sp>
      <p:sp>
        <p:nvSpPr>
          <p:cNvPr id="8" name="Arrow: Right 7">
            <a:extLst>
              <a:ext uri="{FF2B5EF4-FFF2-40B4-BE49-F238E27FC236}">
                <a16:creationId xmlns:a16="http://schemas.microsoft.com/office/drawing/2014/main" id="{1652565C-A4CF-48D4-BC51-44BFEE027E48}"/>
              </a:ext>
            </a:extLst>
          </p:cNvPr>
          <p:cNvSpPr/>
          <p:nvPr/>
        </p:nvSpPr>
        <p:spPr bwMode="auto">
          <a:xfrm>
            <a:off x="5764756" y="25506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1A3B6DA-F931-4B4F-AD1B-7B8B76CD0777}"/>
              </a:ext>
            </a:extLst>
          </p:cNvPr>
          <p:cNvSpPr/>
          <p:nvPr/>
        </p:nvSpPr>
        <p:spPr bwMode="auto">
          <a:xfrm>
            <a:off x="274639" y="34972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err="1">
                <a:gradFill>
                  <a:gsLst>
                    <a:gs pos="0">
                      <a:srgbClr val="FFFFFF"/>
                    </a:gs>
                    <a:gs pos="100000">
                      <a:srgbClr val="FFFFFF"/>
                    </a:gs>
                  </a:gsLst>
                  <a:lin ang="5400000" scaled="0"/>
                </a:gradFill>
                <a:ea typeface="Segoe UI" pitchFamily="34" charset="0"/>
                <a:cs typeface="Segoe UI" pitchFamily="34" charset="0"/>
              </a:rPr>
              <a:t>ClickOnce</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みたいに</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自動更新に対応したい</a:t>
            </a:r>
          </a:p>
        </p:txBody>
      </p:sp>
      <p:sp>
        <p:nvSpPr>
          <p:cNvPr id="10" name="Rectangle 9">
            <a:extLst>
              <a:ext uri="{FF2B5EF4-FFF2-40B4-BE49-F238E27FC236}">
                <a16:creationId xmlns:a16="http://schemas.microsoft.com/office/drawing/2014/main" id="{F87CC20D-7ACE-45F7-8AC9-6170480CDEE3}"/>
              </a:ext>
            </a:extLst>
          </p:cNvPr>
          <p:cNvSpPr/>
          <p:nvPr/>
        </p:nvSpPr>
        <p:spPr bwMode="auto">
          <a:xfrm>
            <a:off x="6928200" y="34972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Fall Creators Update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から簡易的に</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出来ます</a:t>
            </a:r>
          </a:p>
        </p:txBody>
      </p:sp>
      <p:sp>
        <p:nvSpPr>
          <p:cNvPr id="11" name="Arrow: Right 10">
            <a:extLst>
              <a:ext uri="{FF2B5EF4-FFF2-40B4-BE49-F238E27FC236}">
                <a16:creationId xmlns:a16="http://schemas.microsoft.com/office/drawing/2014/main" id="{190656CD-C08B-4235-90B9-8D9DEB01F9C6}"/>
              </a:ext>
            </a:extLst>
          </p:cNvPr>
          <p:cNvSpPr/>
          <p:nvPr/>
        </p:nvSpPr>
        <p:spPr bwMode="auto">
          <a:xfrm>
            <a:off x="5764756" y="36758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27B2433-7A27-4347-8830-8F500A0B2829}"/>
              </a:ext>
            </a:extLst>
          </p:cNvPr>
          <p:cNvSpPr/>
          <p:nvPr/>
        </p:nvSpPr>
        <p:spPr bwMode="auto">
          <a:xfrm>
            <a:off x="274639" y="46224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Win32 API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じゃないと</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出来ないことがしたい</a:t>
            </a:r>
          </a:p>
        </p:txBody>
      </p:sp>
      <p:sp>
        <p:nvSpPr>
          <p:cNvPr id="13" name="Rectangle 12">
            <a:extLst>
              <a:ext uri="{FF2B5EF4-FFF2-40B4-BE49-F238E27FC236}">
                <a16:creationId xmlns:a16="http://schemas.microsoft.com/office/drawing/2014/main" id="{7EB0D53A-1BEA-4AC9-AA86-3D8F54FD7714}"/>
              </a:ext>
            </a:extLst>
          </p:cNvPr>
          <p:cNvSpPr/>
          <p:nvPr/>
        </p:nvSpPr>
        <p:spPr bwMode="auto">
          <a:xfrm>
            <a:off x="6928200" y="46224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Desktop Bridge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を使えば</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出来なくもない</a:t>
            </a:r>
          </a:p>
        </p:txBody>
      </p:sp>
      <p:sp>
        <p:nvSpPr>
          <p:cNvPr id="14" name="Arrow: Right 13">
            <a:extLst>
              <a:ext uri="{FF2B5EF4-FFF2-40B4-BE49-F238E27FC236}">
                <a16:creationId xmlns:a16="http://schemas.microsoft.com/office/drawing/2014/main" id="{3DDEF970-C1D3-4ADB-9875-1479EFD801F6}"/>
              </a:ext>
            </a:extLst>
          </p:cNvPr>
          <p:cNvSpPr/>
          <p:nvPr/>
        </p:nvSpPr>
        <p:spPr bwMode="auto">
          <a:xfrm>
            <a:off x="5764756" y="48009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15AB30B-0DA9-4900-BF19-0EA9EE3E05B9}"/>
              </a:ext>
            </a:extLst>
          </p:cNvPr>
          <p:cNvSpPr/>
          <p:nvPr/>
        </p:nvSpPr>
        <p:spPr bwMode="auto">
          <a:xfrm>
            <a:off x="274639" y="57475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が使いたい</a:t>
            </a:r>
          </a:p>
        </p:txBody>
      </p:sp>
      <p:sp>
        <p:nvSpPr>
          <p:cNvPr id="16" name="Rectangle 15">
            <a:extLst>
              <a:ext uri="{FF2B5EF4-FFF2-40B4-BE49-F238E27FC236}">
                <a16:creationId xmlns:a16="http://schemas.microsoft.com/office/drawing/2014/main" id="{E78C414E-18E9-49C5-91C6-0A65D18ABF0F}"/>
              </a:ext>
            </a:extLst>
          </p:cNvPr>
          <p:cNvSpPr/>
          <p:nvPr/>
        </p:nvSpPr>
        <p:spPr bwMode="auto">
          <a:xfrm>
            <a:off x="6928200" y="57475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ゴメンナサイ</a:t>
            </a:r>
          </a:p>
        </p:txBody>
      </p:sp>
      <p:sp>
        <p:nvSpPr>
          <p:cNvPr id="17" name="Arrow: Right 16">
            <a:extLst>
              <a:ext uri="{FF2B5EF4-FFF2-40B4-BE49-F238E27FC236}">
                <a16:creationId xmlns:a16="http://schemas.microsoft.com/office/drawing/2014/main" id="{BFD37051-9C0E-4D48-9616-53E0DFCE068B}"/>
              </a:ext>
            </a:extLst>
          </p:cNvPr>
          <p:cNvSpPr/>
          <p:nvPr/>
        </p:nvSpPr>
        <p:spPr bwMode="auto">
          <a:xfrm>
            <a:off x="5764756" y="59261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758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1EA9-A731-46CF-BE46-69BE05BFB4F7}"/>
              </a:ext>
            </a:extLst>
          </p:cNvPr>
          <p:cNvSpPr>
            <a:spLocks noGrp="1"/>
          </p:cNvSpPr>
          <p:nvPr>
            <p:ph type="title"/>
          </p:nvPr>
        </p:nvSpPr>
        <p:spPr/>
        <p:txBody>
          <a:bodyPr/>
          <a:lstStyle/>
          <a:p>
            <a:r>
              <a:rPr lang="ja-JP" altLang="en-US" dirty="0"/>
              <a:t>配布方法</a:t>
            </a:r>
            <a:endParaRPr kumimoji="1" lang="ja-JP" altLang="en-US" dirty="0"/>
          </a:p>
        </p:txBody>
      </p:sp>
      <p:pic>
        <p:nvPicPr>
          <p:cNvPr id="4" name="Picture 3" descr="A cat sitting in front of a building&#10;&#10;Description generated with high confidence">
            <a:extLst>
              <a:ext uri="{FF2B5EF4-FFF2-40B4-BE49-F238E27FC236}">
                <a16:creationId xmlns:a16="http://schemas.microsoft.com/office/drawing/2014/main" id="{6519B842-E454-46EA-B1F1-83942AB7FDE3}"/>
              </a:ext>
            </a:extLst>
          </p:cNvPr>
          <p:cNvPicPr>
            <a:picLocks noChangeAspect="1"/>
          </p:cNvPicPr>
          <p:nvPr/>
        </p:nvPicPr>
        <p:blipFill>
          <a:blip r:embed="rId2"/>
          <a:stretch>
            <a:fillRect/>
          </a:stretch>
        </p:blipFill>
        <p:spPr>
          <a:xfrm>
            <a:off x="2221241" y="1363261"/>
            <a:ext cx="7993992" cy="5335990"/>
          </a:xfrm>
          <a:prstGeom prst="rect">
            <a:avLst/>
          </a:prstGeom>
        </p:spPr>
      </p:pic>
      <p:sp>
        <p:nvSpPr>
          <p:cNvPr id="5" name="Rectangle 4">
            <a:extLst>
              <a:ext uri="{FF2B5EF4-FFF2-40B4-BE49-F238E27FC236}">
                <a16:creationId xmlns:a16="http://schemas.microsoft.com/office/drawing/2014/main" id="{9A67DEFB-FB1E-4780-8293-6387654D3BD8}"/>
              </a:ext>
            </a:extLst>
          </p:cNvPr>
          <p:cNvSpPr/>
          <p:nvPr/>
        </p:nvSpPr>
        <p:spPr bwMode="auto">
          <a:xfrm>
            <a:off x="0" y="2749835"/>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野良配布がデフォルトで出来ない</a:t>
            </a:r>
          </a:p>
        </p:txBody>
      </p:sp>
    </p:spTree>
    <p:extLst>
      <p:ext uri="{BB962C8B-B14F-4D97-AF65-F5344CB8AC3E}">
        <p14:creationId xmlns:p14="http://schemas.microsoft.com/office/powerpoint/2010/main" val="27736554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ja-JP" altLang="en-US" dirty="0"/>
              <a:t>配布方法</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027612" cy="849463"/>
          </a:xfrm>
          <a:prstGeom prst="rect">
            <a:avLst/>
          </a:prstGeom>
          <a:noFill/>
        </p:spPr>
        <p:txBody>
          <a:bodyPr wrap="none" lIns="182880" tIns="146304" rIns="182880" bIns="146304" rtlCol="0">
            <a:spAutoFit/>
          </a:bodyPr>
          <a:lstStyle/>
          <a:p>
            <a:pPr>
              <a:lnSpc>
                <a:spcPct val="90000"/>
              </a:lnSpc>
              <a:spcAft>
                <a:spcPts val="600"/>
              </a:spcAft>
            </a:pPr>
            <a:r>
              <a:rPr kumimoji="1" lang="en-US" altLang="ja-JP" sz="4000" dirty="0">
                <a:gradFill>
                  <a:gsLst>
                    <a:gs pos="2917">
                      <a:schemeClr val="tx1"/>
                    </a:gs>
                    <a:gs pos="30000">
                      <a:schemeClr val="tx1"/>
                    </a:gs>
                  </a:gsLst>
                  <a:lin ang="5400000" scaled="0"/>
                </a:gradFill>
              </a:rPr>
              <a:t>Microsoft </a:t>
            </a:r>
            <a:r>
              <a:rPr kumimoji="1" lang="ja-JP" altLang="en-US" sz="4000" dirty="0">
                <a:gradFill>
                  <a:gsLst>
                    <a:gs pos="2917">
                      <a:schemeClr val="tx1"/>
                    </a:gs>
                    <a:gs pos="30000">
                      <a:schemeClr val="tx1"/>
                    </a:gs>
                  </a:gsLst>
                  <a:lin ang="5400000" scaled="0"/>
                </a:gradFill>
              </a:rPr>
              <a:t>ストアからの配布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38231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ビジネスストアからの配布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8496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56815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779230" y="2013069"/>
            <a:ext cx="10878015" cy="4045387"/>
            <a:chOff x="0" y="2013069"/>
            <a:chExt cx="10878015" cy="4045387"/>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0" y="4765794"/>
              <a:ext cx="3445727"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0507702" cy="3768606"/>
              <a:chOff x="370313" y="2013069"/>
              <a:chExt cx="1050770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4086923" y="4821412"/>
                <a:ext cx="6791092"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ja-JP" altLang="en-US" sz="2400" dirty="0"/>
                  <a:t>以下へのリンクを持った </a:t>
                </a: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err="1">
                    <a:cs typeface="Segoe UI" pitchFamily="34" charset="0"/>
                  </a:rPr>
                  <a:t>への</a:t>
                </a:r>
                <a:r>
                  <a:rPr kumimoji="1" lang="ja-JP" altLang="en-US" sz="2400" dirty="0">
                    <a:cs typeface="Segoe UI" pitchFamily="34" charset="0"/>
                  </a:rPr>
                  <a:t>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625403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2"/>
          <a:stretch>
            <a:fillRect/>
          </a:stretch>
        </p:blipFill>
        <p:spPr>
          <a:xfrm>
            <a:off x="8674338" y="1456566"/>
            <a:ext cx="3489865" cy="475303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169933" y="1456566"/>
            <a:ext cx="8383348"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ja-JP" altLang="en-US" sz="2800" dirty="0">
                <a:gradFill>
                  <a:gsLst>
                    <a:gs pos="0">
                      <a:srgbClr val="FFFFFF"/>
                    </a:gs>
                    <a:gs pos="100000">
                      <a:srgbClr val="FFFFFF"/>
                    </a:gs>
                  </a:gsLst>
                  <a:lin ang="5400000" scaled="0"/>
                </a:gradFill>
                <a:latin typeface="+mn-ea"/>
                <a:cs typeface="Segoe UI" pitchFamily="34" charset="0"/>
              </a:rPr>
              <a:t>ネイティブアプリ開発系カテゴリを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年してました</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en-US" altLang="ja-JP" dirty="0"/>
              <a:t>Web </a:t>
            </a:r>
            <a:r>
              <a:rPr kumimoji="1" lang="ja-JP" altLang="en-US" dirty="0"/>
              <a:t>からのインストール</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8493279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A69C03-C166-4438-A88A-D8BC09B4EA48}"/>
              </a:ext>
            </a:extLst>
          </p:cNvPr>
          <p:cNvSpPr>
            <a:spLocks noGrp="1"/>
          </p:cNvSpPr>
          <p:nvPr>
            <p:ph type="title"/>
          </p:nvPr>
        </p:nvSpPr>
        <p:spPr/>
        <p:txBody>
          <a:bodyPr/>
          <a:lstStyle/>
          <a:p>
            <a:r>
              <a:rPr kumimoji="1" lang="ja-JP" altLang="en-US" dirty="0"/>
              <a:t>他の選択肢</a:t>
            </a:r>
          </a:p>
        </p:txBody>
      </p:sp>
      <p:sp>
        <p:nvSpPr>
          <p:cNvPr id="4" name="Rectangle 3">
            <a:extLst>
              <a:ext uri="{FF2B5EF4-FFF2-40B4-BE49-F238E27FC236}">
                <a16:creationId xmlns:a16="http://schemas.microsoft.com/office/drawing/2014/main" id="{92893E3B-7CA3-44F1-8119-7533AF348704}"/>
              </a:ext>
            </a:extLst>
          </p:cNvPr>
          <p:cNvSpPr/>
          <p:nvPr/>
        </p:nvSpPr>
        <p:spPr bwMode="auto">
          <a:xfrm>
            <a:off x="274639" y="1271239"/>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DEF2C03-5A44-4FCF-9923-8E5C5002F846}"/>
              </a:ext>
            </a:extLst>
          </p:cNvPr>
          <p:cNvSpPr/>
          <p:nvPr/>
        </p:nvSpPr>
        <p:spPr bwMode="auto">
          <a:xfrm>
            <a:off x="6928200" y="1271239"/>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C/C++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じゃないと出せない</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性能が求められる場合</a:t>
            </a:r>
          </a:p>
        </p:txBody>
      </p:sp>
      <p:sp>
        <p:nvSpPr>
          <p:cNvPr id="6" name="Arrow: Right 5">
            <a:extLst>
              <a:ext uri="{FF2B5EF4-FFF2-40B4-BE49-F238E27FC236}">
                <a16:creationId xmlns:a16="http://schemas.microsoft.com/office/drawing/2014/main" id="{29D82034-FB88-4BE6-AA6B-34B43CF6C4F0}"/>
              </a:ext>
            </a:extLst>
          </p:cNvPr>
          <p:cNvSpPr/>
          <p:nvPr/>
        </p:nvSpPr>
        <p:spPr bwMode="auto">
          <a:xfrm>
            <a:off x="5764756" y="1449813"/>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6D90E5D-79A2-4AFE-9DEB-C0F1EEE3FEAC}"/>
              </a:ext>
            </a:extLst>
          </p:cNvPr>
          <p:cNvSpPr/>
          <p:nvPr/>
        </p:nvSpPr>
        <p:spPr bwMode="auto">
          <a:xfrm>
            <a:off x="274639" y="23721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C42F66C-8F50-4E1D-A12E-D8C58ABE5DD2}"/>
              </a:ext>
            </a:extLst>
          </p:cNvPr>
          <p:cNvSpPr/>
          <p:nvPr/>
        </p:nvSpPr>
        <p:spPr bwMode="auto">
          <a:xfrm>
            <a:off x="6928200" y="23721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クラシカルな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でもいいなら</a:t>
            </a:r>
          </a:p>
        </p:txBody>
      </p:sp>
      <p:sp>
        <p:nvSpPr>
          <p:cNvPr id="9" name="Arrow: Right 8">
            <a:extLst>
              <a:ext uri="{FF2B5EF4-FFF2-40B4-BE49-F238E27FC236}">
                <a16:creationId xmlns:a16="http://schemas.microsoft.com/office/drawing/2014/main" id="{461773EE-E6C2-438D-BBCA-3516C8996D2C}"/>
              </a:ext>
            </a:extLst>
          </p:cNvPr>
          <p:cNvSpPr/>
          <p:nvPr/>
        </p:nvSpPr>
        <p:spPr bwMode="auto">
          <a:xfrm>
            <a:off x="5764756" y="25506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BD310E3-69F7-4C32-B3D9-20EA79CFFEFC}"/>
              </a:ext>
            </a:extLst>
          </p:cNvPr>
          <p:cNvSpPr/>
          <p:nvPr/>
        </p:nvSpPr>
        <p:spPr bwMode="auto">
          <a:xfrm>
            <a:off x="274639" y="34972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6EDE119-64D4-44F1-B9A8-6C7D58229140}"/>
              </a:ext>
            </a:extLst>
          </p:cNvPr>
          <p:cNvSpPr/>
          <p:nvPr/>
        </p:nvSpPr>
        <p:spPr bwMode="auto">
          <a:xfrm>
            <a:off x="6928200" y="34972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2400" dirty="0">
                <a:gradFill>
                  <a:gsLst>
                    <a:gs pos="0">
                      <a:srgbClr val="FFFFFF"/>
                    </a:gs>
                    <a:gs pos="100000">
                      <a:srgbClr val="FFFFFF"/>
                    </a:gs>
                  </a:gsLst>
                  <a:lin ang="5400000" scaled="0"/>
                </a:gradFill>
                <a:ea typeface="Segoe UI" pitchFamily="34" charset="0"/>
                <a:cs typeface="Segoe UI" pitchFamily="34" charset="0"/>
              </a:rPr>
              <a:t>今風の </a:t>
            </a:r>
            <a:r>
              <a:rPr kumimoji="1" lang="en-US" altLang="ja-JP" sz="2400" dirty="0">
                <a:gradFill>
                  <a:gsLst>
                    <a:gs pos="0">
                      <a:srgbClr val="FFFFFF"/>
                    </a:gs>
                    <a:gs pos="100000">
                      <a:srgbClr val="FFFFFF"/>
                    </a:gs>
                  </a:gsLst>
                  <a:lin ang="5400000" scaled="0"/>
                </a:gradFill>
                <a:ea typeface="Segoe UI" pitchFamily="34" charset="0"/>
                <a:cs typeface="Segoe UI" pitchFamily="34" charset="0"/>
              </a:rPr>
              <a:t>UI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も作れて</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7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でも動く</a:t>
            </a:r>
          </a:p>
        </p:txBody>
      </p:sp>
      <p:sp>
        <p:nvSpPr>
          <p:cNvPr id="12" name="Arrow: Right 11">
            <a:extLst>
              <a:ext uri="{FF2B5EF4-FFF2-40B4-BE49-F238E27FC236}">
                <a16:creationId xmlns:a16="http://schemas.microsoft.com/office/drawing/2014/main" id="{F87442BF-A483-48F5-81CE-DA753C336107}"/>
              </a:ext>
            </a:extLst>
          </p:cNvPr>
          <p:cNvSpPr/>
          <p:nvPr/>
        </p:nvSpPr>
        <p:spPr bwMode="auto">
          <a:xfrm>
            <a:off x="5764756" y="36758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9325477E-6EDC-46F5-9C71-592953E818EC}"/>
              </a:ext>
            </a:extLst>
          </p:cNvPr>
          <p:cNvSpPr/>
          <p:nvPr/>
        </p:nvSpPr>
        <p:spPr bwMode="auto">
          <a:xfrm>
            <a:off x="274639" y="462241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BA9FEE0-3758-4D45-BB54-8A5F3209E6AD}"/>
              </a:ext>
            </a:extLst>
          </p:cNvPr>
          <p:cNvSpPr/>
          <p:nvPr/>
        </p:nvSpPr>
        <p:spPr bwMode="auto">
          <a:xfrm>
            <a:off x="6928200" y="462241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が得意なら最適</a:t>
            </a:r>
            <a:endParaRPr kumimoji="1" lang="en-US" altLang="ja-JP"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Windows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以外でも動く</a:t>
            </a:r>
          </a:p>
        </p:txBody>
      </p:sp>
      <p:sp>
        <p:nvSpPr>
          <p:cNvPr id="15" name="Arrow: Right 14">
            <a:extLst>
              <a:ext uri="{FF2B5EF4-FFF2-40B4-BE49-F238E27FC236}">
                <a16:creationId xmlns:a16="http://schemas.microsoft.com/office/drawing/2014/main" id="{98843089-1562-46F9-AA57-A47BC761406D}"/>
              </a:ext>
            </a:extLst>
          </p:cNvPr>
          <p:cNvSpPr/>
          <p:nvPr/>
        </p:nvSpPr>
        <p:spPr bwMode="auto">
          <a:xfrm>
            <a:off x="5764756" y="480098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E76BDF7-DE34-41AF-97A1-6FE1429E802F}"/>
              </a:ext>
            </a:extLst>
          </p:cNvPr>
          <p:cNvSpPr/>
          <p:nvPr/>
        </p:nvSpPr>
        <p:spPr bwMode="auto">
          <a:xfrm>
            <a:off x="274639" y="5747562"/>
            <a:ext cx="5174166" cy="100391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9680A5-6877-40B7-9F12-2895030E812D}"/>
              </a:ext>
            </a:extLst>
          </p:cNvPr>
          <p:cNvSpPr/>
          <p:nvPr/>
        </p:nvSpPr>
        <p:spPr bwMode="auto">
          <a:xfrm>
            <a:off x="6928200" y="5747562"/>
            <a:ext cx="5174166" cy="100391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4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2400" dirty="0">
                <a:gradFill>
                  <a:gsLst>
                    <a:gs pos="0">
                      <a:srgbClr val="FFFFFF"/>
                    </a:gs>
                    <a:gs pos="100000">
                      <a:srgbClr val="FFFFFF"/>
                    </a:gs>
                  </a:gsLst>
                  <a:lin ang="5400000" scaled="0"/>
                </a:gradFill>
                <a:ea typeface="Segoe UI" pitchFamily="34" charset="0"/>
                <a:cs typeface="Segoe UI" pitchFamily="34" charset="0"/>
              </a:rPr>
              <a:t>アプリにネイティブの機能を追加</a:t>
            </a:r>
          </a:p>
        </p:txBody>
      </p:sp>
      <p:sp>
        <p:nvSpPr>
          <p:cNvPr id="18" name="Arrow: Right 17">
            <a:extLst>
              <a:ext uri="{FF2B5EF4-FFF2-40B4-BE49-F238E27FC236}">
                <a16:creationId xmlns:a16="http://schemas.microsoft.com/office/drawing/2014/main" id="{B14E7588-5A24-4455-B124-38B2EFC38149}"/>
              </a:ext>
            </a:extLst>
          </p:cNvPr>
          <p:cNvSpPr/>
          <p:nvPr/>
        </p:nvSpPr>
        <p:spPr bwMode="auto">
          <a:xfrm>
            <a:off x="5764756" y="5926136"/>
            <a:ext cx="847492" cy="6467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1298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B2C394-13F1-4E1A-8546-A9AD88740DE5}"/>
              </a:ext>
            </a:extLst>
          </p:cNvPr>
          <p:cNvSpPr>
            <a:spLocks noGrp="1"/>
          </p:cNvSpPr>
          <p:nvPr>
            <p:ph type="body" sz="quarter" idx="10"/>
          </p:nvPr>
        </p:nvSpPr>
        <p:spPr>
          <a:xfrm>
            <a:off x="274638" y="1212850"/>
            <a:ext cx="11887200" cy="2108269"/>
          </a:xfrm>
        </p:spPr>
        <p:txBody>
          <a:bodyPr/>
          <a:lstStyle/>
          <a:p>
            <a:r>
              <a:rPr kumimoji="1" lang="en-US" altLang="ja-JP" dirty="0"/>
              <a:t>Windows 10 </a:t>
            </a:r>
            <a:r>
              <a:rPr kumimoji="1" lang="ja-JP" altLang="en-US" dirty="0"/>
              <a:t>向けのデスクトップアプリ開発の選択肢は沢山ある</a:t>
            </a:r>
            <a:endParaRPr kumimoji="1" lang="en-US" altLang="ja-JP" dirty="0"/>
          </a:p>
          <a:p>
            <a:r>
              <a:rPr kumimoji="1" lang="en-US" altLang="ja-JP" dirty="0"/>
              <a:t>Windows 10 </a:t>
            </a:r>
            <a:r>
              <a:rPr kumimoji="1" lang="ja-JP" altLang="en-US" dirty="0"/>
              <a:t>ネイティブアプリを開発するなら </a:t>
            </a:r>
            <a:r>
              <a:rPr kumimoji="1" lang="en-US" altLang="ja-JP" dirty="0"/>
              <a:t>UWP</a:t>
            </a:r>
          </a:p>
        </p:txBody>
      </p:sp>
      <p:sp>
        <p:nvSpPr>
          <p:cNvPr id="3" name="Title 2">
            <a:extLst>
              <a:ext uri="{FF2B5EF4-FFF2-40B4-BE49-F238E27FC236}">
                <a16:creationId xmlns:a16="http://schemas.microsoft.com/office/drawing/2014/main" id="{85CAEC09-EE06-46FE-A2CA-52B366BF7CB4}"/>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246958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lang="en-US" altLang="ja-JP" dirty="0"/>
              <a:t>UWP </a:t>
            </a:r>
            <a:r>
              <a:rPr lang="ja-JP" altLang="en-US" dirty="0"/>
              <a:t>の開発方法</a:t>
            </a:r>
            <a:endParaRPr kumimoji="1" lang="ja-JP" altLang="en-US" dirty="0"/>
          </a:p>
        </p:txBody>
      </p:sp>
    </p:spTree>
    <p:extLst>
      <p:ext uri="{BB962C8B-B14F-4D97-AF65-F5344CB8AC3E}">
        <p14:creationId xmlns:p14="http://schemas.microsoft.com/office/powerpoint/2010/main" val="9456419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AF864-C647-4B32-95CF-A594B8355D78}"/>
              </a:ext>
            </a:extLst>
          </p:cNvPr>
          <p:cNvSpPr>
            <a:spLocks noGrp="1"/>
          </p:cNvSpPr>
          <p:nvPr>
            <p:ph type="title"/>
          </p:nvPr>
        </p:nvSpPr>
        <p:spPr/>
        <p:txBody>
          <a:bodyPr/>
          <a:lstStyle/>
          <a:p>
            <a:r>
              <a:rPr kumimoji="1" lang="ja-JP" altLang="en-US" dirty="0"/>
              <a:t>開発</a:t>
            </a:r>
            <a:r>
              <a:rPr lang="ja-JP" altLang="en-US" dirty="0"/>
              <a:t>環境</a:t>
            </a:r>
            <a:endParaRPr kumimoji="1" lang="ja-JP" altLang="en-US" dirty="0"/>
          </a:p>
        </p:txBody>
      </p:sp>
      <p:sp>
        <p:nvSpPr>
          <p:cNvPr id="6" name="Rectangle 5">
            <a:extLst>
              <a:ext uri="{FF2B5EF4-FFF2-40B4-BE49-F238E27FC236}">
                <a16:creationId xmlns:a16="http://schemas.microsoft.com/office/drawing/2014/main" id="{0BF3E304-5A07-4F79-8755-BBFE9D91245E}"/>
              </a:ext>
            </a:extLst>
          </p:cNvPr>
          <p:cNvSpPr/>
          <p:nvPr/>
        </p:nvSpPr>
        <p:spPr bwMode="auto">
          <a:xfrm>
            <a:off x="2140915" y="2940306"/>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8E6108FE-02C4-4C72-A97C-BA06C36CA83B}"/>
              </a:ext>
            </a:extLst>
          </p:cNvPr>
          <p:cNvSpPr/>
          <p:nvPr/>
        </p:nvSpPr>
        <p:spPr bwMode="auto">
          <a:xfrm>
            <a:off x="2140915" y="374381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A06226C-16E0-44B4-92D1-C63E4905A474}"/>
              </a:ext>
            </a:extLst>
          </p:cNvPr>
          <p:cNvSpPr/>
          <p:nvPr/>
        </p:nvSpPr>
        <p:spPr bwMode="auto">
          <a:xfrm>
            <a:off x="2140915" y="457131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JavaScript</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D6A4BF8-B947-4DD5-BFCE-F6877E34AC3D}"/>
              </a:ext>
            </a:extLst>
          </p:cNvPr>
          <p:cNvSpPr/>
          <p:nvPr/>
        </p:nvSpPr>
        <p:spPr bwMode="auto">
          <a:xfrm>
            <a:off x="6508476" y="4569189"/>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HTML/CSS</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1C244598-910B-4C93-BB2C-61F1FE602C5B}"/>
              </a:ext>
            </a:extLst>
          </p:cNvPr>
          <p:cNvGrpSpPr/>
          <p:nvPr/>
        </p:nvGrpSpPr>
        <p:grpSpPr>
          <a:xfrm>
            <a:off x="5957884" y="3074699"/>
            <a:ext cx="413524" cy="434898"/>
            <a:chOff x="9583544" y="2642839"/>
            <a:chExt cx="637478" cy="719254"/>
          </a:xfrm>
        </p:grpSpPr>
        <p:cxnSp>
          <p:nvCxnSpPr>
            <p:cNvPr id="14" name="Straight Connector 13">
              <a:extLst>
                <a:ext uri="{FF2B5EF4-FFF2-40B4-BE49-F238E27FC236}">
                  <a16:creationId xmlns:a16="http://schemas.microsoft.com/office/drawing/2014/main" id="{1A136D92-DAEA-4131-8B3B-C5C8D5A0F86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5444AB-AC25-408B-869F-FAA233054E4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3C784F3E-3C19-4A01-9D04-B7A0DED502EC}"/>
              </a:ext>
            </a:extLst>
          </p:cNvPr>
          <p:cNvSpPr/>
          <p:nvPr/>
        </p:nvSpPr>
        <p:spPr bwMode="auto">
          <a:xfrm>
            <a:off x="2140914" y="5442947"/>
            <a:ext cx="8047462" cy="738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A035FD6-9947-4F84-BB67-3220664927AA}"/>
              </a:ext>
            </a:extLst>
          </p:cNvPr>
          <p:cNvSpPr txBox="1"/>
          <p:nvPr/>
        </p:nvSpPr>
        <p:spPr>
          <a:xfrm>
            <a:off x="3204421" y="1587026"/>
            <a:ext cx="1278235" cy="6278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ロジック</a:t>
            </a:r>
          </a:p>
        </p:txBody>
      </p:sp>
      <p:sp>
        <p:nvSpPr>
          <p:cNvPr id="23" name="TextBox 22">
            <a:extLst>
              <a:ext uri="{FF2B5EF4-FFF2-40B4-BE49-F238E27FC236}">
                <a16:creationId xmlns:a16="http://schemas.microsoft.com/office/drawing/2014/main" id="{55727D8A-F63E-4C55-A254-EF8D69749B73}"/>
              </a:ext>
            </a:extLst>
          </p:cNvPr>
          <p:cNvSpPr txBox="1"/>
          <p:nvPr/>
        </p:nvSpPr>
        <p:spPr>
          <a:xfrm>
            <a:off x="8017086" y="1596589"/>
            <a:ext cx="662682" cy="6278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UI</a:t>
            </a:r>
            <a:endParaRPr kumimoji="1" lang="ja-JP" altLang="en-US" sz="2400" dirty="0">
              <a:gradFill>
                <a:gsLst>
                  <a:gs pos="2917">
                    <a:schemeClr val="tx1"/>
                  </a:gs>
                  <a:gs pos="30000">
                    <a:schemeClr val="tx1"/>
                  </a:gs>
                </a:gsLst>
                <a:lin ang="5400000" scaled="0"/>
              </a:gradFill>
            </a:endParaRPr>
          </a:p>
        </p:txBody>
      </p:sp>
      <p:sp>
        <p:nvSpPr>
          <p:cNvPr id="24" name="Rectangle 23">
            <a:extLst>
              <a:ext uri="{FF2B5EF4-FFF2-40B4-BE49-F238E27FC236}">
                <a16:creationId xmlns:a16="http://schemas.microsoft.com/office/drawing/2014/main" id="{E8B05942-07E5-4DD2-A35B-4FAB398A7712}"/>
              </a:ext>
            </a:extLst>
          </p:cNvPr>
          <p:cNvSpPr/>
          <p:nvPr/>
        </p:nvSpPr>
        <p:spPr bwMode="auto">
          <a:xfrm>
            <a:off x="2140916" y="2124373"/>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0D4631-0CED-44EA-BDCF-C55D17099D57}"/>
              </a:ext>
            </a:extLst>
          </p:cNvPr>
          <p:cNvSpPr/>
          <p:nvPr/>
        </p:nvSpPr>
        <p:spPr bwMode="auto">
          <a:xfrm>
            <a:off x="6508477" y="2124373"/>
            <a:ext cx="3679903" cy="2335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34DCA20A-8E38-4623-9A1F-0339498D1F72}"/>
              </a:ext>
            </a:extLst>
          </p:cNvPr>
          <p:cNvGrpSpPr/>
          <p:nvPr/>
        </p:nvGrpSpPr>
        <p:grpSpPr>
          <a:xfrm>
            <a:off x="5957884" y="4795932"/>
            <a:ext cx="413524" cy="434898"/>
            <a:chOff x="9583544" y="2642839"/>
            <a:chExt cx="637478" cy="719254"/>
          </a:xfrm>
        </p:grpSpPr>
        <p:cxnSp>
          <p:nvCxnSpPr>
            <p:cNvPr id="47" name="Straight Connector 46">
              <a:extLst>
                <a:ext uri="{FF2B5EF4-FFF2-40B4-BE49-F238E27FC236}">
                  <a16:creationId xmlns:a16="http://schemas.microsoft.com/office/drawing/2014/main" id="{7BFEA2CE-9A01-439A-8703-1C3D5FCA5AEC}"/>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665AA20-485B-4D6C-A920-D94EB8D0986C}"/>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90049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AF864-C647-4B32-95CF-A594B8355D78}"/>
              </a:ext>
            </a:extLst>
          </p:cNvPr>
          <p:cNvSpPr>
            <a:spLocks noGrp="1"/>
          </p:cNvSpPr>
          <p:nvPr>
            <p:ph type="title"/>
          </p:nvPr>
        </p:nvSpPr>
        <p:spPr/>
        <p:txBody>
          <a:bodyPr/>
          <a:lstStyle/>
          <a:p>
            <a:r>
              <a:rPr lang="ja-JP" altLang="en-US" dirty="0"/>
              <a:t>私のおすすめ</a:t>
            </a:r>
            <a:endParaRPr kumimoji="1" lang="ja-JP" altLang="en-US" dirty="0"/>
          </a:p>
        </p:txBody>
      </p:sp>
      <p:grpSp>
        <p:nvGrpSpPr>
          <p:cNvPr id="17" name="Group 16">
            <a:extLst>
              <a:ext uri="{FF2B5EF4-FFF2-40B4-BE49-F238E27FC236}">
                <a16:creationId xmlns:a16="http://schemas.microsoft.com/office/drawing/2014/main" id="{1C244598-910B-4C93-BB2C-61F1FE602C5B}"/>
              </a:ext>
            </a:extLst>
          </p:cNvPr>
          <p:cNvGrpSpPr/>
          <p:nvPr/>
        </p:nvGrpSpPr>
        <p:grpSpPr>
          <a:xfrm>
            <a:off x="5852951" y="1811333"/>
            <a:ext cx="413524" cy="434898"/>
            <a:chOff x="9583544" y="2642839"/>
            <a:chExt cx="637478" cy="719254"/>
          </a:xfrm>
        </p:grpSpPr>
        <p:cxnSp>
          <p:nvCxnSpPr>
            <p:cNvPr id="14" name="Straight Connector 13">
              <a:extLst>
                <a:ext uri="{FF2B5EF4-FFF2-40B4-BE49-F238E27FC236}">
                  <a16:creationId xmlns:a16="http://schemas.microsoft.com/office/drawing/2014/main" id="{1A136D92-DAEA-4131-8B3B-C5C8D5A0F86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5444AB-AC25-408B-869F-FAA233054E4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3C784F3E-3C19-4A01-9D04-B7A0DED502EC}"/>
              </a:ext>
            </a:extLst>
          </p:cNvPr>
          <p:cNvSpPr/>
          <p:nvPr/>
        </p:nvSpPr>
        <p:spPr bwMode="auto">
          <a:xfrm>
            <a:off x="2035986" y="2475611"/>
            <a:ext cx="8047462" cy="738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0A035FD6-9947-4F84-BB67-3220664927AA}"/>
              </a:ext>
            </a:extLst>
          </p:cNvPr>
          <p:cNvSpPr txBox="1"/>
          <p:nvPr/>
        </p:nvSpPr>
        <p:spPr>
          <a:xfrm>
            <a:off x="3099489" y="1122331"/>
            <a:ext cx="1278235" cy="6278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ロジック</a:t>
            </a:r>
          </a:p>
        </p:txBody>
      </p:sp>
      <p:sp>
        <p:nvSpPr>
          <p:cNvPr id="23" name="TextBox 22">
            <a:extLst>
              <a:ext uri="{FF2B5EF4-FFF2-40B4-BE49-F238E27FC236}">
                <a16:creationId xmlns:a16="http://schemas.microsoft.com/office/drawing/2014/main" id="{55727D8A-F63E-4C55-A254-EF8D69749B73}"/>
              </a:ext>
            </a:extLst>
          </p:cNvPr>
          <p:cNvSpPr txBox="1"/>
          <p:nvPr/>
        </p:nvSpPr>
        <p:spPr>
          <a:xfrm>
            <a:off x="7912154" y="1131894"/>
            <a:ext cx="662682" cy="627864"/>
          </a:xfrm>
          <a:prstGeom prst="rect">
            <a:avLst/>
          </a:prstGeom>
          <a:noFill/>
        </p:spPr>
        <p:txBody>
          <a:bodyPr wrap="none" lIns="182880" tIns="146304" rIns="182880" bIns="146304" rtlCol="0">
            <a:spAutoFit/>
          </a:bodyPr>
          <a:lstStyle/>
          <a:p>
            <a:pPr>
              <a:lnSpc>
                <a:spcPct val="90000"/>
              </a:lnSpc>
              <a:spcAft>
                <a:spcPts val="600"/>
              </a:spcAft>
            </a:pPr>
            <a:r>
              <a:rPr kumimoji="1" lang="en-US" altLang="ja-JP" sz="2400" dirty="0">
                <a:gradFill>
                  <a:gsLst>
                    <a:gs pos="2917">
                      <a:schemeClr val="tx1"/>
                    </a:gs>
                    <a:gs pos="30000">
                      <a:schemeClr val="tx1"/>
                    </a:gs>
                  </a:gsLst>
                  <a:lin ang="5400000" scaled="0"/>
                </a:gradFill>
              </a:rPr>
              <a:t>UI</a:t>
            </a:r>
            <a:endParaRPr kumimoji="1" lang="ja-JP" altLang="en-US" sz="2400" dirty="0">
              <a:gradFill>
                <a:gsLst>
                  <a:gs pos="2917">
                    <a:schemeClr val="tx1"/>
                  </a:gs>
                  <a:gs pos="30000">
                    <a:schemeClr val="tx1"/>
                  </a:gs>
                </a:gsLst>
                <a:lin ang="5400000" scaled="0"/>
              </a:gradFill>
            </a:endParaRPr>
          </a:p>
        </p:txBody>
      </p:sp>
      <p:sp>
        <p:nvSpPr>
          <p:cNvPr id="24" name="Rectangle 23">
            <a:extLst>
              <a:ext uri="{FF2B5EF4-FFF2-40B4-BE49-F238E27FC236}">
                <a16:creationId xmlns:a16="http://schemas.microsoft.com/office/drawing/2014/main" id="{E8B05942-07E5-4DD2-A35B-4FAB398A7712}"/>
              </a:ext>
            </a:extLst>
          </p:cNvPr>
          <p:cNvSpPr/>
          <p:nvPr/>
        </p:nvSpPr>
        <p:spPr bwMode="auto">
          <a:xfrm>
            <a:off x="2035984" y="1659678"/>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0D4631-0CED-44EA-BDCF-C55D17099D57}"/>
              </a:ext>
            </a:extLst>
          </p:cNvPr>
          <p:cNvSpPr/>
          <p:nvPr/>
        </p:nvSpPr>
        <p:spPr bwMode="auto">
          <a:xfrm>
            <a:off x="6403545" y="1659678"/>
            <a:ext cx="3679903" cy="738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2">
            <a:extLst>
              <a:ext uri="{FF2B5EF4-FFF2-40B4-BE49-F238E27FC236}">
                <a16:creationId xmlns:a16="http://schemas.microsoft.com/office/drawing/2014/main" id="{8208A1B0-1BD9-470A-8D9C-B67AFD260F57}"/>
              </a:ext>
            </a:extLst>
          </p:cNvPr>
          <p:cNvSpPr txBox="1">
            <a:spLocks/>
          </p:cNvSpPr>
          <p:nvPr/>
        </p:nvSpPr>
        <p:spPr>
          <a:xfrm>
            <a:off x="277003" y="3334299"/>
            <a:ext cx="11887200" cy="2000548"/>
          </a:xfrm>
          <a:prstGeom prst="rect">
            <a:avLst/>
          </a:prstGeom>
        </p:spPr>
        <p:txBody>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dirty="0"/>
              <a:t>サンプルや解説のベースが、この組み合わせのことが多い</a:t>
            </a:r>
            <a:endParaRPr lang="en-US" altLang="ja-JP" dirty="0"/>
          </a:p>
          <a:p>
            <a:r>
              <a:rPr lang="en-US" altLang="ja-JP" dirty="0"/>
              <a:t>IDE </a:t>
            </a:r>
            <a:r>
              <a:rPr lang="ja-JP" altLang="en-US" dirty="0"/>
              <a:t>サポートが一番手厚い</a:t>
            </a:r>
            <a:endParaRPr lang="en-US" altLang="ja-JP" dirty="0"/>
          </a:p>
        </p:txBody>
      </p:sp>
    </p:spTree>
    <p:extLst>
      <p:ext uri="{BB962C8B-B14F-4D97-AF65-F5344CB8AC3E}">
        <p14:creationId xmlns:p14="http://schemas.microsoft.com/office/powerpoint/2010/main" val="151642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6EB176-F956-4345-8704-49E58FB6C69E}"/>
              </a:ext>
            </a:extLst>
          </p:cNvPr>
          <p:cNvSpPr>
            <a:spLocks noGrp="1"/>
          </p:cNvSpPr>
          <p:nvPr>
            <p:ph type="title"/>
          </p:nvPr>
        </p:nvSpPr>
        <p:spPr/>
        <p:txBody>
          <a:bodyPr/>
          <a:lstStyle/>
          <a:p>
            <a:r>
              <a:rPr kumimoji="1" lang="en-US" altLang="ja-JP" dirty="0"/>
              <a:t>XAML + C#</a:t>
            </a:r>
            <a:endParaRPr kumimoji="1" lang="ja-JP" altLang="en-US" dirty="0"/>
          </a:p>
        </p:txBody>
      </p:sp>
      <p:pic>
        <p:nvPicPr>
          <p:cNvPr id="3" name="図 2">
            <a:extLst>
              <a:ext uri="{FF2B5EF4-FFF2-40B4-BE49-F238E27FC236}">
                <a16:creationId xmlns:a16="http://schemas.microsoft.com/office/drawing/2014/main" id="{16BCEED4-6230-44D4-9AAF-E42BBCB6B823}"/>
              </a:ext>
            </a:extLst>
          </p:cNvPr>
          <p:cNvPicPr>
            <a:picLocks noChangeAspect="1"/>
          </p:cNvPicPr>
          <p:nvPr/>
        </p:nvPicPr>
        <p:blipFill>
          <a:blip r:embed="rId2"/>
          <a:stretch>
            <a:fillRect/>
          </a:stretch>
        </p:blipFill>
        <p:spPr>
          <a:xfrm>
            <a:off x="274639" y="1212849"/>
            <a:ext cx="6718828" cy="3078574"/>
          </a:xfrm>
          <a:prstGeom prst="rect">
            <a:avLst/>
          </a:prstGeom>
          <a:ln>
            <a:noFill/>
          </a:ln>
          <a:effectLst>
            <a:outerShdw blurRad="292100" dist="139700" dir="2700000" algn="tl" rotWithShape="0">
              <a:srgbClr val="333333">
                <a:alpha val="65000"/>
              </a:srgbClr>
            </a:outerShdw>
          </a:effectLst>
        </p:spPr>
      </p:pic>
      <p:sp>
        <p:nvSpPr>
          <p:cNvPr id="4" name="Text Placeholder 2">
            <a:extLst>
              <a:ext uri="{FF2B5EF4-FFF2-40B4-BE49-F238E27FC236}">
                <a16:creationId xmlns:a16="http://schemas.microsoft.com/office/drawing/2014/main" id="{96DF6EFF-152C-4B50-842F-BDCCF57E8F3C}"/>
              </a:ext>
            </a:extLst>
          </p:cNvPr>
          <p:cNvSpPr txBox="1">
            <a:spLocks/>
          </p:cNvSpPr>
          <p:nvPr/>
        </p:nvSpPr>
        <p:spPr>
          <a:xfrm>
            <a:off x="185737" y="1332987"/>
            <a:ext cx="6896629" cy="83242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en-US" altLang="ja-JP" dirty="0">
                <a:solidFill>
                  <a:schemeClr val="bg1"/>
                </a:solidFill>
              </a:rPr>
              <a:t>XML </a:t>
            </a:r>
            <a:r>
              <a:rPr lang="ja-JP" altLang="en-US" dirty="0">
                <a:solidFill>
                  <a:schemeClr val="bg1"/>
                </a:solidFill>
              </a:rPr>
              <a:t>ベースのマークアップ言語</a:t>
            </a:r>
          </a:p>
        </p:txBody>
      </p:sp>
      <p:pic>
        <p:nvPicPr>
          <p:cNvPr id="5" name="図 4">
            <a:extLst>
              <a:ext uri="{FF2B5EF4-FFF2-40B4-BE49-F238E27FC236}">
                <a16:creationId xmlns:a16="http://schemas.microsoft.com/office/drawing/2014/main" id="{E9468E96-D33A-42AC-B5D1-0809D9DC7483}"/>
              </a:ext>
            </a:extLst>
          </p:cNvPr>
          <p:cNvPicPr>
            <a:picLocks noChangeAspect="1"/>
          </p:cNvPicPr>
          <p:nvPr/>
        </p:nvPicPr>
        <p:blipFill>
          <a:blip r:embed="rId3"/>
          <a:stretch>
            <a:fillRect/>
          </a:stretch>
        </p:blipFill>
        <p:spPr>
          <a:xfrm>
            <a:off x="5431367" y="2851329"/>
            <a:ext cx="6653212" cy="3998931"/>
          </a:xfrm>
          <a:prstGeom prst="rect">
            <a:avLst/>
          </a:prstGeom>
          <a:ln>
            <a:noFill/>
          </a:ln>
          <a:effectLst>
            <a:outerShdw blurRad="292100" dist="139700" dir="2700000" algn="tl" rotWithShape="0">
              <a:srgbClr val="333333">
                <a:alpha val="65000"/>
              </a:srgbClr>
            </a:outerShdw>
          </a:effectLst>
        </p:spPr>
      </p:pic>
      <p:sp>
        <p:nvSpPr>
          <p:cNvPr id="6" name="Text Placeholder 2">
            <a:extLst>
              <a:ext uri="{FF2B5EF4-FFF2-40B4-BE49-F238E27FC236}">
                <a16:creationId xmlns:a16="http://schemas.microsoft.com/office/drawing/2014/main" id="{ABEF8B92-B7A3-48B5-8E45-4D97E4D19248}"/>
              </a:ext>
            </a:extLst>
          </p:cNvPr>
          <p:cNvSpPr txBox="1">
            <a:spLocks/>
          </p:cNvSpPr>
          <p:nvPr/>
        </p:nvSpPr>
        <p:spPr>
          <a:xfrm>
            <a:off x="5215467" y="5925876"/>
            <a:ext cx="7085013" cy="80021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chor="ct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gn="ctr">
              <a:buNone/>
            </a:pPr>
            <a:r>
              <a:rPr lang="en-US" altLang="ja-JP" dirty="0">
                <a:solidFill>
                  <a:schemeClr val="bg1"/>
                </a:solidFill>
              </a:rPr>
              <a:t>Visual Studio </a:t>
            </a:r>
            <a:r>
              <a:rPr lang="ja-JP" altLang="en-US" dirty="0">
                <a:solidFill>
                  <a:schemeClr val="bg1"/>
                </a:solidFill>
              </a:rPr>
              <a:t>と相性抜群の言語</a:t>
            </a:r>
          </a:p>
        </p:txBody>
      </p:sp>
    </p:spTree>
    <p:extLst>
      <p:ext uri="{BB962C8B-B14F-4D97-AF65-F5344CB8AC3E}">
        <p14:creationId xmlns:p14="http://schemas.microsoft.com/office/powerpoint/2010/main" val="39109735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800219"/>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p>
        </p:txBody>
      </p:sp>
      <p:pic>
        <p:nvPicPr>
          <p:cNvPr id="4" name="図 3">
            <a:extLst>
              <a:ext uri="{FF2B5EF4-FFF2-40B4-BE49-F238E27FC236}">
                <a16:creationId xmlns:a16="http://schemas.microsoft.com/office/drawing/2014/main" id="{974EC92E-EB31-49F6-88F2-F791838ED2BE}"/>
              </a:ext>
            </a:extLst>
          </p:cNvPr>
          <p:cNvPicPr>
            <a:picLocks noChangeAspect="1"/>
          </p:cNvPicPr>
          <p:nvPr/>
        </p:nvPicPr>
        <p:blipFill>
          <a:blip r:embed="rId2"/>
          <a:stretch>
            <a:fillRect/>
          </a:stretch>
        </p:blipFill>
        <p:spPr>
          <a:xfrm>
            <a:off x="274637" y="2077212"/>
            <a:ext cx="6947429" cy="4771303"/>
          </a:xfrm>
          <a:prstGeom prst="rect">
            <a:avLst/>
          </a:prstGeom>
        </p:spPr>
      </p:pic>
    </p:spTree>
    <p:extLst>
      <p:ext uri="{BB962C8B-B14F-4D97-AF65-F5344CB8AC3E}">
        <p14:creationId xmlns:p14="http://schemas.microsoft.com/office/powerpoint/2010/main" val="321303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lang="ja-JP" altLang="en-US" dirty="0"/>
              <a:t>強力なインテリセンス</a:t>
            </a:r>
            <a:endParaRPr kumimoji="1" lang="ja-JP" altLang="en-US" dirty="0"/>
          </a:p>
        </p:txBody>
      </p:sp>
      <p:pic>
        <p:nvPicPr>
          <p:cNvPr id="4" name="図 3">
            <a:extLst>
              <a:ext uri="{FF2B5EF4-FFF2-40B4-BE49-F238E27FC236}">
                <a16:creationId xmlns:a16="http://schemas.microsoft.com/office/drawing/2014/main" id="{B9ED8046-0946-4E0D-A346-F8F6365B6712}"/>
              </a:ext>
            </a:extLst>
          </p:cNvPr>
          <p:cNvPicPr>
            <a:picLocks noChangeAspect="1"/>
          </p:cNvPicPr>
          <p:nvPr/>
        </p:nvPicPr>
        <p:blipFill>
          <a:blip r:embed="rId2"/>
          <a:stretch>
            <a:fillRect/>
          </a:stretch>
        </p:blipFill>
        <p:spPr>
          <a:xfrm>
            <a:off x="1011238" y="2799820"/>
            <a:ext cx="6226705" cy="2902386"/>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7DA8C1A7-50E6-43DD-B592-56AD418E1988}"/>
              </a:ext>
            </a:extLst>
          </p:cNvPr>
          <p:cNvPicPr>
            <a:picLocks noChangeAspect="1"/>
          </p:cNvPicPr>
          <p:nvPr/>
        </p:nvPicPr>
        <p:blipFill>
          <a:blip r:embed="rId3"/>
          <a:stretch>
            <a:fillRect/>
          </a:stretch>
        </p:blipFill>
        <p:spPr>
          <a:xfrm>
            <a:off x="6284913" y="4468719"/>
            <a:ext cx="5876925" cy="1704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9983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kumimoji="1" lang="en-US" altLang="ja-JP" dirty="0"/>
              <a:t>Windows Template Studio </a:t>
            </a:r>
            <a:r>
              <a:rPr kumimoji="1" lang="ja-JP" altLang="en-US" dirty="0"/>
              <a:t>による豊富な雛形</a:t>
            </a:r>
            <a:endParaRPr kumimoji="1" lang="en-US" altLang="ja-JP" dirty="0"/>
          </a:p>
        </p:txBody>
      </p:sp>
      <p:pic>
        <p:nvPicPr>
          <p:cNvPr id="6" name="図 5">
            <a:extLst>
              <a:ext uri="{FF2B5EF4-FFF2-40B4-BE49-F238E27FC236}">
                <a16:creationId xmlns:a16="http://schemas.microsoft.com/office/drawing/2014/main" id="{FF570ECB-9BB5-4599-8618-324079137F4F}"/>
              </a:ext>
            </a:extLst>
          </p:cNvPr>
          <p:cNvPicPr>
            <a:picLocks noChangeAspect="1"/>
          </p:cNvPicPr>
          <p:nvPr/>
        </p:nvPicPr>
        <p:blipFill>
          <a:blip r:embed="rId2"/>
          <a:stretch>
            <a:fillRect/>
          </a:stretch>
        </p:blipFill>
        <p:spPr>
          <a:xfrm>
            <a:off x="411838" y="2705566"/>
            <a:ext cx="6378429" cy="4183407"/>
          </a:xfrm>
          <a:prstGeom prst="rect">
            <a:avLst/>
          </a:prstGeom>
        </p:spPr>
      </p:pic>
      <p:sp>
        <p:nvSpPr>
          <p:cNvPr id="7" name="TextBox 6">
            <a:extLst>
              <a:ext uri="{FF2B5EF4-FFF2-40B4-BE49-F238E27FC236}">
                <a16:creationId xmlns:a16="http://schemas.microsoft.com/office/drawing/2014/main" id="{5CBDDF12-9B4A-4FCA-9B7F-7E529AEA43AA}"/>
              </a:ext>
            </a:extLst>
          </p:cNvPr>
          <p:cNvSpPr txBox="1"/>
          <p:nvPr/>
        </p:nvSpPr>
        <p:spPr>
          <a:xfrm>
            <a:off x="6927467" y="2705566"/>
            <a:ext cx="6027612" cy="1855893"/>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様々な雛形が可能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400" dirty="0">
                <a:gradFill>
                  <a:gsLst>
                    <a:gs pos="2917">
                      <a:schemeClr val="tx1"/>
                    </a:gs>
                    <a:gs pos="30000">
                      <a:schemeClr val="tx1"/>
                    </a:gs>
                  </a:gsLst>
                  <a:lin ang="5400000" scaled="0"/>
                </a:gradFill>
              </a:rPr>
              <a:t>MVVM</a:t>
            </a:r>
            <a:r>
              <a:rPr kumimoji="1" lang="ja-JP" altLang="en-US" sz="2400" dirty="0" err="1">
                <a:gradFill>
                  <a:gsLst>
                    <a:gs pos="2917">
                      <a:schemeClr val="tx1"/>
                    </a:gs>
                    <a:gs pos="30000">
                      <a:schemeClr val="tx1"/>
                    </a:gs>
                  </a:gsLst>
                  <a:lin ang="5400000" scaled="0"/>
                </a:gradFill>
              </a:rPr>
              <a:t>、</a:t>
            </a:r>
            <a:r>
              <a:rPr kumimoji="1" lang="ja-JP" altLang="en-US" sz="2400" dirty="0">
                <a:gradFill>
                  <a:gsLst>
                    <a:gs pos="2917">
                      <a:schemeClr val="tx1"/>
                    </a:gs>
                    <a:gs pos="30000">
                      <a:schemeClr val="tx1"/>
                    </a:gs>
                  </a:gsLst>
                  <a:lin ang="5400000" scaled="0"/>
                </a:gradFill>
              </a:rPr>
              <a:t>コードビハインドの選択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ナビゲーションビュー、マスター詳細、</a:t>
            </a:r>
            <a:r>
              <a:rPr kumimoji="1" lang="en-US" altLang="ja-JP" sz="2400" dirty="0">
                <a:gradFill>
                  <a:gsLst>
                    <a:gs pos="2917">
                      <a:schemeClr val="tx1"/>
                    </a:gs>
                    <a:gs pos="30000">
                      <a:schemeClr val="tx1"/>
                    </a:gs>
                  </a:gsLst>
                  <a:lin ang="5400000" scaled="0"/>
                </a:gradFill>
              </a:rPr>
              <a:t>etc...</a:t>
            </a: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ライブタイル、トースト、通知、</a:t>
            </a:r>
            <a:r>
              <a:rPr kumimoji="1" lang="en-US" altLang="ja-JP" sz="2400" dirty="0">
                <a:gradFill>
                  <a:gsLst>
                    <a:gs pos="2917">
                      <a:schemeClr val="tx1"/>
                    </a:gs>
                    <a:gs pos="30000">
                      <a:schemeClr val="tx1"/>
                    </a:gs>
                  </a:gsLst>
                  <a:lin ang="5400000" scaled="0"/>
                </a:gradFill>
              </a:rPr>
              <a:t>etc...</a:t>
            </a:r>
          </a:p>
        </p:txBody>
      </p:sp>
    </p:spTree>
    <p:extLst>
      <p:ext uri="{BB962C8B-B14F-4D97-AF65-F5344CB8AC3E}">
        <p14:creationId xmlns:p14="http://schemas.microsoft.com/office/powerpoint/2010/main" val="40490391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2108269"/>
          </a:xfrm>
        </p:spPr>
        <p:txBody>
          <a:bodyPr/>
          <a:lstStyle/>
          <a:p>
            <a:r>
              <a:rPr lang="en-US" altLang="ja-JP" dirty="0"/>
              <a:t>Windows 10 </a:t>
            </a:r>
            <a:r>
              <a:rPr lang="ja-JP" altLang="en-US" dirty="0"/>
              <a:t>のネイティブアプリ開発の種類の理解</a:t>
            </a:r>
            <a:endParaRPr lang="en-US" altLang="ja-JP" dirty="0"/>
          </a:p>
          <a:p>
            <a:r>
              <a:rPr kumimoji="1" lang="en-US" altLang="ja-JP" dirty="0"/>
              <a:t>Universal Window</a:t>
            </a:r>
            <a:r>
              <a:rPr lang="en-US" altLang="ja-JP" dirty="0"/>
              <a:t>s Platform </a:t>
            </a:r>
            <a:r>
              <a:rPr lang="ja-JP" altLang="en-US" dirty="0"/>
              <a:t>アプリの強みを知ってもらう</a:t>
            </a:r>
            <a:endParaRPr kumimoji="1" lang="ja-JP" altLang="en-US"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21492343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E81-9CBD-4EC5-B001-48511DFEAA72}"/>
              </a:ext>
            </a:extLst>
          </p:cNvPr>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endParaRPr kumimoji="1" lang="ja-JP" altLang="en-US" dirty="0"/>
          </a:p>
        </p:txBody>
      </p:sp>
      <p:sp>
        <p:nvSpPr>
          <p:cNvPr id="3" name="Text Placeholder 2">
            <a:extLst>
              <a:ext uri="{FF2B5EF4-FFF2-40B4-BE49-F238E27FC236}">
                <a16:creationId xmlns:a16="http://schemas.microsoft.com/office/drawing/2014/main" id="{B008F53D-EDDD-4FE7-8455-D41111607E33}"/>
              </a:ext>
            </a:extLst>
          </p:cNvPr>
          <p:cNvSpPr>
            <a:spLocks noGrp="1"/>
          </p:cNvSpPr>
          <p:nvPr>
            <p:ph type="body" sz="quarter" idx="10"/>
          </p:nvPr>
        </p:nvSpPr>
        <p:spPr>
          <a:xfrm>
            <a:off x="274638" y="1212850"/>
            <a:ext cx="11887200" cy="1492716"/>
          </a:xfrm>
        </p:spPr>
        <p:txBody>
          <a:bodyPr/>
          <a:lstStyle/>
          <a:p>
            <a:r>
              <a:rPr kumimoji="1" lang="en-US" altLang="ja-JP" dirty="0"/>
              <a:t>Windows </a:t>
            </a:r>
            <a:r>
              <a:rPr kumimoji="1" lang="ja-JP" altLang="en-US" dirty="0"/>
              <a:t>上で開発する上で最高の </a:t>
            </a:r>
            <a:r>
              <a:rPr kumimoji="1" lang="en-US" altLang="ja-JP" dirty="0"/>
              <a:t>IDE </a:t>
            </a:r>
            <a:r>
              <a:rPr kumimoji="1" lang="ja-JP" altLang="en-US" dirty="0"/>
              <a:t>の </a:t>
            </a:r>
            <a:r>
              <a:rPr kumimoji="1" lang="en-US" altLang="ja-JP" dirty="0"/>
              <a:t>1 </a:t>
            </a:r>
            <a:r>
              <a:rPr kumimoji="1" lang="ja-JP" altLang="en-US" dirty="0"/>
              <a:t>つ</a:t>
            </a:r>
            <a:endParaRPr kumimoji="1" lang="en-US" altLang="ja-JP" dirty="0"/>
          </a:p>
          <a:p>
            <a:pPr marL="571500" indent="-571500">
              <a:buFont typeface="Arial" panose="020B0604020202020204" pitchFamily="34" charset="0"/>
              <a:buChar char="•"/>
            </a:pPr>
            <a:r>
              <a:rPr lang="ja-JP" altLang="en-US" dirty="0"/>
              <a:t>コードレンズによるコードのメタ情報の参照</a:t>
            </a:r>
            <a:endParaRPr kumimoji="1" lang="en-US" altLang="ja-JP" dirty="0"/>
          </a:p>
        </p:txBody>
      </p:sp>
      <p:sp>
        <p:nvSpPr>
          <p:cNvPr id="7" name="TextBox 6">
            <a:extLst>
              <a:ext uri="{FF2B5EF4-FFF2-40B4-BE49-F238E27FC236}">
                <a16:creationId xmlns:a16="http://schemas.microsoft.com/office/drawing/2014/main" id="{5CBDDF12-9B4A-4FCA-9B7F-7E529AEA43AA}"/>
              </a:ext>
            </a:extLst>
          </p:cNvPr>
          <p:cNvSpPr txBox="1"/>
          <p:nvPr/>
        </p:nvSpPr>
        <p:spPr>
          <a:xfrm>
            <a:off x="6927467" y="2705566"/>
            <a:ext cx="6027612" cy="1855893"/>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他人の書いたコードを見るときの強い味方</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いつ？誰が？何のために編集した？</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このメソッドは何処で参照されてる？</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テストメソッドはちゃんと書かれてる？</a:t>
            </a:r>
            <a:endParaRPr kumimoji="1" lang="en-US" altLang="ja-JP" sz="2400" dirty="0">
              <a:gradFill>
                <a:gsLst>
                  <a:gs pos="2917">
                    <a:schemeClr val="tx1"/>
                  </a:gs>
                  <a:gs pos="30000">
                    <a:schemeClr val="tx1"/>
                  </a:gs>
                </a:gsLst>
                <a:lin ang="5400000" scaled="0"/>
              </a:gradFill>
            </a:endParaRPr>
          </a:p>
        </p:txBody>
      </p:sp>
      <p:pic>
        <p:nvPicPr>
          <p:cNvPr id="4" name="図 3">
            <a:extLst>
              <a:ext uri="{FF2B5EF4-FFF2-40B4-BE49-F238E27FC236}">
                <a16:creationId xmlns:a16="http://schemas.microsoft.com/office/drawing/2014/main" id="{7D260696-881D-4D40-8620-87A4D58A7CB8}"/>
              </a:ext>
            </a:extLst>
          </p:cNvPr>
          <p:cNvPicPr>
            <a:picLocks noChangeAspect="1"/>
          </p:cNvPicPr>
          <p:nvPr/>
        </p:nvPicPr>
        <p:blipFill>
          <a:blip r:embed="rId2"/>
          <a:stretch>
            <a:fillRect/>
          </a:stretch>
        </p:blipFill>
        <p:spPr>
          <a:xfrm>
            <a:off x="272272" y="2838875"/>
            <a:ext cx="6450261" cy="1790484"/>
          </a:xfrm>
          <a:prstGeom prst="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384CF82D-8577-464C-AFDF-898922AD46CA}"/>
              </a:ext>
            </a:extLst>
          </p:cNvPr>
          <p:cNvPicPr>
            <a:picLocks noChangeAspect="1"/>
          </p:cNvPicPr>
          <p:nvPr/>
        </p:nvPicPr>
        <p:blipFill>
          <a:blip r:embed="rId3"/>
          <a:stretch>
            <a:fillRect/>
          </a:stretch>
        </p:blipFill>
        <p:spPr>
          <a:xfrm>
            <a:off x="272272" y="4914901"/>
            <a:ext cx="6549566" cy="1206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42561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C41016AC-11BB-476F-B386-F974D4E0EE8F}"/>
              </a:ext>
            </a:extLst>
          </p:cNvPr>
          <p:cNvSpPr>
            <a:spLocks noGrp="1"/>
          </p:cNvSpPr>
          <p:nvPr>
            <p:ph type="body" sz="quarter" idx="10"/>
          </p:nvPr>
        </p:nvSpPr>
        <p:spPr>
          <a:xfrm>
            <a:off x="274638" y="1212850"/>
            <a:ext cx="11887200" cy="2000548"/>
          </a:xfrm>
        </p:spPr>
        <p:txBody>
          <a:bodyPr/>
          <a:lstStyle/>
          <a:p>
            <a:r>
              <a:rPr kumimoji="1" lang="ja-JP" altLang="en-US" dirty="0"/>
              <a:t>開発環境は </a:t>
            </a:r>
            <a:r>
              <a:rPr kumimoji="1" lang="en-US" altLang="ja-JP" dirty="0"/>
              <a:t>Visual Studio 2017</a:t>
            </a:r>
          </a:p>
          <a:p>
            <a:r>
              <a:rPr lang="ja-JP" altLang="en-US" dirty="0"/>
              <a:t>開発言語は様々</a:t>
            </a:r>
            <a:endParaRPr lang="en-US" altLang="ja-JP" dirty="0"/>
          </a:p>
          <a:p>
            <a:pPr lvl="1"/>
            <a:r>
              <a:rPr kumimoji="1" lang="ja-JP" altLang="en-US" dirty="0"/>
              <a:t>お勧めは </a:t>
            </a:r>
            <a:r>
              <a:rPr kumimoji="1" lang="en-US" altLang="ja-JP" dirty="0"/>
              <a:t>C# + XAML </a:t>
            </a:r>
            <a:r>
              <a:rPr kumimoji="1" lang="ja-JP" altLang="en-US" dirty="0"/>
              <a:t>の組み合わせ</a:t>
            </a:r>
          </a:p>
        </p:txBody>
      </p:sp>
      <p:sp>
        <p:nvSpPr>
          <p:cNvPr id="2" name="タイトル 1">
            <a:extLst>
              <a:ext uri="{FF2B5EF4-FFF2-40B4-BE49-F238E27FC236}">
                <a16:creationId xmlns:a16="http://schemas.microsoft.com/office/drawing/2014/main" id="{BE844DBD-CE5C-4148-96A7-6AFA2D455962}"/>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4682497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20E3-856D-4704-976B-ED91469CE2A9}"/>
              </a:ext>
            </a:extLst>
          </p:cNvPr>
          <p:cNvSpPr>
            <a:spLocks noGrp="1"/>
          </p:cNvSpPr>
          <p:nvPr>
            <p:ph type="title"/>
          </p:nvPr>
        </p:nvSpPr>
        <p:spPr/>
        <p:txBody>
          <a:bodyPr/>
          <a:lstStyle/>
          <a:p>
            <a:r>
              <a:rPr kumimoji="1" lang="ja-JP" altLang="en-US" dirty="0"/>
              <a:t>お勧め機能</a:t>
            </a:r>
            <a:r>
              <a:rPr lang="en-US" altLang="ja-JP" dirty="0"/>
              <a:t> 4 </a:t>
            </a:r>
            <a:r>
              <a:rPr lang="ja-JP" altLang="en-US" dirty="0"/>
              <a:t>選</a:t>
            </a:r>
            <a:endParaRPr kumimoji="1" lang="ja-JP" altLang="en-US" dirty="0"/>
          </a:p>
        </p:txBody>
      </p:sp>
    </p:spTree>
    <p:extLst>
      <p:ext uri="{BB962C8B-B14F-4D97-AF65-F5344CB8AC3E}">
        <p14:creationId xmlns:p14="http://schemas.microsoft.com/office/powerpoint/2010/main" val="2150481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2EC153E-2667-44DF-BBB0-656B69453FC0}"/>
              </a:ext>
            </a:extLst>
          </p:cNvPr>
          <p:cNvSpPr>
            <a:spLocks noGrp="1"/>
          </p:cNvSpPr>
          <p:nvPr>
            <p:ph type="body" sz="quarter" idx="10"/>
          </p:nvPr>
        </p:nvSpPr>
        <p:spPr>
          <a:xfrm>
            <a:off x="274638" y="1212850"/>
            <a:ext cx="11887200" cy="2616101"/>
          </a:xfrm>
        </p:spPr>
        <p:txBody>
          <a:bodyPr/>
          <a:lstStyle/>
          <a:p>
            <a:r>
              <a:rPr kumimoji="1" lang="ja-JP" altLang="en-US" dirty="0"/>
              <a:t>ペンによる入力に対応が低コストで可能</a:t>
            </a:r>
            <a:endParaRPr kumimoji="1" lang="en-US" altLang="ja-JP" dirty="0"/>
          </a:p>
          <a:p>
            <a:pPr lvl="1"/>
            <a:r>
              <a:rPr lang="en-US" altLang="ja-JP" dirty="0" err="1"/>
              <a:t>InkCanvas</a:t>
            </a:r>
            <a:r>
              <a:rPr lang="en-US" altLang="ja-JP" dirty="0"/>
              <a:t> </a:t>
            </a:r>
            <a:r>
              <a:rPr lang="ja-JP" altLang="en-US" dirty="0" err="1"/>
              <a:t>を置</a:t>
            </a:r>
            <a:r>
              <a:rPr lang="ja-JP" altLang="en-US" dirty="0"/>
              <a:t>くだけ（＋</a:t>
            </a:r>
            <a:r>
              <a:rPr lang="en-US" altLang="ja-JP" dirty="0"/>
              <a:t>α</a:t>
            </a:r>
            <a:r>
              <a:rPr lang="ja-JP" altLang="en-US" dirty="0"/>
              <a:t>で </a:t>
            </a:r>
            <a:r>
              <a:rPr lang="en-US" altLang="ja-JP" dirty="0" err="1"/>
              <a:t>InkToolbar</a:t>
            </a:r>
            <a:r>
              <a:rPr lang="ja-JP" altLang="en-US" dirty="0"/>
              <a:t>）</a:t>
            </a:r>
            <a:endParaRPr lang="en-US" altLang="ja-JP" dirty="0"/>
          </a:p>
          <a:p>
            <a:r>
              <a:rPr kumimoji="1" lang="en-US" altLang="ja-JP" dirty="0"/>
              <a:t>April 2018 Update </a:t>
            </a:r>
            <a:r>
              <a:rPr kumimoji="1" lang="ja-JP" altLang="en-US" dirty="0"/>
              <a:t>では </a:t>
            </a:r>
            <a:r>
              <a:rPr kumimoji="1" lang="en-US" altLang="ja-JP" dirty="0" err="1"/>
              <a:t>TextBox</a:t>
            </a:r>
            <a:r>
              <a:rPr kumimoji="1" lang="en-US" altLang="ja-JP" dirty="0"/>
              <a:t> </a:t>
            </a:r>
            <a:r>
              <a:rPr kumimoji="1" lang="ja-JP" altLang="en-US" dirty="0"/>
              <a:t>が</a:t>
            </a:r>
            <a:br>
              <a:rPr kumimoji="1" lang="en-US" altLang="ja-JP" dirty="0"/>
            </a:br>
            <a:r>
              <a:rPr kumimoji="1" lang="ja-JP" altLang="en-US" dirty="0"/>
              <a:t>ペン対応（英語のみ）している</a:t>
            </a:r>
          </a:p>
        </p:txBody>
      </p:sp>
      <p:sp>
        <p:nvSpPr>
          <p:cNvPr id="3" name="Title 2">
            <a:extLst>
              <a:ext uri="{FF2B5EF4-FFF2-40B4-BE49-F238E27FC236}">
                <a16:creationId xmlns:a16="http://schemas.microsoft.com/office/drawing/2014/main" id="{601A029F-2E18-4516-9A1A-9FC0ABC534A1}"/>
              </a:ext>
            </a:extLst>
          </p:cNvPr>
          <p:cNvSpPr>
            <a:spLocks noGrp="1"/>
          </p:cNvSpPr>
          <p:nvPr>
            <p:ph type="title"/>
          </p:nvPr>
        </p:nvSpPr>
        <p:spPr/>
        <p:txBody>
          <a:bodyPr/>
          <a:lstStyle/>
          <a:p>
            <a:r>
              <a:rPr kumimoji="1" lang="ja-JP" altLang="en-US" dirty="0"/>
              <a:t>ペン対応</a:t>
            </a:r>
          </a:p>
        </p:txBody>
      </p:sp>
    </p:spTree>
    <p:extLst>
      <p:ext uri="{BB962C8B-B14F-4D97-AF65-F5344CB8AC3E}">
        <p14:creationId xmlns:p14="http://schemas.microsoft.com/office/powerpoint/2010/main" val="15302571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502225F-7E07-4C32-959D-3C194BBECC66}"/>
              </a:ext>
            </a:extLst>
          </p:cNvPr>
          <p:cNvSpPr>
            <a:spLocks noGrp="1"/>
          </p:cNvSpPr>
          <p:nvPr>
            <p:ph type="title"/>
          </p:nvPr>
        </p:nvSpPr>
        <p:spPr/>
        <p:txBody>
          <a:bodyPr/>
          <a:lstStyle/>
          <a:p>
            <a:r>
              <a:rPr kumimoji="1" lang="ja-JP" altLang="en-US" dirty="0"/>
              <a:t>ペン対応例</a:t>
            </a:r>
          </a:p>
        </p:txBody>
      </p:sp>
      <p:sp>
        <p:nvSpPr>
          <p:cNvPr id="5" name="テキスト プレースホルダー 4">
            <a:extLst>
              <a:ext uri="{FF2B5EF4-FFF2-40B4-BE49-F238E27FC236}">
                <a16:creationId xmlns:a16="http://schemas.microsoft.com/office/drawing/2014/main" id="{B90A2A07-0BDE-46E8-8B73-A29C8C9281FB}"/>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6923907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2162AF-960F-41D9-8E9F-FAD1CC40EE2A}"/>
              </a:ext>
            </a:extLst>
          </p:cNvPr>
          <p:cNvSpPr>
            <a:spLocks noGrp="1"/>
          </p:cNvSpPr>
          <p:nvPr>
            <p:ph type="body" sz="quarter" idx="10"/>
          </p:nvPr>
        </p:nvSpPr>
        <p:spPr>
          <a:xfrm>
            <a:off x="274638" y="1212850"/>
            <a:ext cx="11887200" cy="800219"/>
          </a:xfrm>
        </p:spPr>
        <p:txBody>
          <a:bodyPr/>
          <a:lstStyle/>
          <a:p>
            <a:pPr marL="0" indent="0">
              <a:buNone/>
            </a:pPr>
            <a:r>
              <a:rPr lang="ja-JP" altLang="en-US" dirty="0"/>
              <a:t>コンテンツへのアクセス履歴を横断的に確認できる</a:t>
            </a:r>
            <a:endParaRPr kumimoji="1" lang="ja-JP" altLang="en-US" dirty="0"/>
          </a:p>
        </p:txBody>
      </p:sp>
      <p:sp>
        <p:nvSpPr>
          <p:cNvPr id="3" name="Title 2">
            <a:extLst>
              <a:ext uri="{FF2B5EF4-FFF2-40B4-BE49-F238E27FC236}">
                <a16:creationId xmlns:a16="http://schemas.microsoft.com/office/drawing/2014/main" id="{F06E1CB0-B0FE-4B6D-AB25-286558D7F3EC}"/>
              </a:ext>
            </a:extLst>
          </p:cNvPr>
          <p:cNvSpPr>
            <a:spLocks noGrp="1"/>
          </p:cNvSpPr>
          <p:nvPr>
            <p:ph type="title"/>
          </p:nvPr>
        </p:nvSpPr>
        <p:spPr/>
        <p:txBody>
          <a:bodyPr/>
          <a:lstStyle/>
          <a:p>
            <a:r>
              <a:rPr kumimoji="1" lang="ja-JP" altLang="en-US" dirty="0"/>
              <a:t>タイムライン</a:t>
            </a:r>
          </a:p>
        </p:txBody>
      </p:sp>
      <p:pic>
        <p:nvPicPr>
          <p:cNvPr id="4" name="図 3">
            <a:extLst>
              <a:ext uri="{FF2B5EF4-FFF2-40B4-BE49-F238E27FC236}">
                <a16:creationId xmlns:a16="http://schemas.microsoft.com/office/drawing/2014/main" id="{183E210A-6E9B-4DE3-90E1-5E78C97C1BBD}"/>
              </a:ext>
            </a:extLst>
          </p:cNvPr>
          <p:cNvPicPr>
            <a:picLocks noChangeAspect="1"/>
          </p:cNvPicPr>
          <p:nvPr/>
        </p:nvPicPr>
        <p:blipFill>
          <a:blip r:embed="rId2"/>
          <a:stretch>
            <a:fillRect/>
          </a:stretch>
        </p:blipFill>
        <p:spPr>
          <a:xfrm>
            <a:off x="466611" y="1948121"/>
            <a:ext cx="5680189" cy="3674684"/>
          </a:xfrm>
          <a:prstGeom prst="rect">
            <a:avLst/>
          </a:prstGeom>
        </p:spPr>
      </p:pic>
      <p:sp>
        <p:nvSpPr>
          <p:cNvPr id="5" name="TextBox 6">
            <a:extLst>
              <a:ext uri="{FF2B5EF4-FFF2-40B4-BE49-F238E27FC236}">
                <a16:creationId xmlns:a16="http://schemas.microsoft.com/office/drawing/2014/main" id="{3916D787-735B-4601-9DCB-08887F1EF5E4}"/>
              </a:ext>
            </a:extLst>
          </p:cNvPr>
          <p:cNvSpPr txBox="1"/>
          <p:nvPr/>
        </p:nvSpPr>
        <p:spPr>
          <a:xfrm>
            <a:off x="6218237" y="2024108"/>
            <a:ext cx="602761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いつ何をしていたのかがわかる</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タイムラインから選択するとアプリが起動</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400" dirty="0">
                <a:gradFill>
                  <a:gsLst>
                    <a:gs pos="2917">
                      <a:schemeClr val="tx1"/>
                    </a:gs>
                    <a:gs pos="30000">
                      <a:schemeClr val="tx1"/>
                    </a:gs>
                  </a:gsLst>
                  <a:lin ang="5400000" scaled="0"/>
                </a:gradFill>
              </a:rPr>
              <a:t>Microsoft Graph </a:t>
            </a:r>
            <a:r>
              <a:rPr kumimoji="1" lang="ja-JP" altLang="en-US" sz="2400" dirty="0">
                <a:gradFill>
                  <a:gsLst>
                    <a:gs pos="2917">
                      <a:schemeClr val="tx1"/>
                    </a:gs>
                    <a:gs pos="30000">
                      <a:schemeClr val="tx1"/>
                    </a:gs>
                  </a:gsLst>
                  <a:lin ang="5400000" scaled="0"/>
                </a:gradFill>
              </a:rPr>
              <a:t>の </a:t>
            </a:r>
            <a:r>
              <a:rPr kumimoji="1" lang="en-US" altLang="ja-JP" sz="2400" dirty="0" err="1">
                <a:gradFill>
                  <a:gsLst>
                    <a:gs pos="2917">
                      <a:schemeClr val="tx1"/>
                    </a:gs>
                    <a:gs pos="30000">
                      <a:schemeClr val="tx1"/>
                    </a:gs>
                  </a:gsLst>
                  <a:lin ang="5400000" scaled="0"/>
                </a:gradFill>
              </a:rPr>
              <a:t>UserActivities</a:t>
            </a:r>
            <a:r>
              <a:rPr kumimoji="1" lang="en-US" altLang="ja-JP" sz="2400" dirty="0">
                <a:gradFill>
                  <a:gsLst>
                    <a:gs pos="2917">
                      <a:schemeClr val="tx1"/>
                    </a:gs>
                    <a:gs pos="30000">
                      <a:schemeClr val="tx1"/>
                    </a:gs>
                  </a:gsLst>
                  <a:lin ang="5400000" scaled="0"/>
                </a:gradFill>
              </a:rPr>
              <a:t> API </a:t>
            </a:r>
            <a:r>
              <a:rPr kumimoji="1" lang="ja-JP" altLang="en-US" sz="2400" dirty="0">
                <a:gradFill>
                  <a:gsLst>
                    <a:gs pos="2917">
                      <a:schemeClr val="tx1"/>
                    </a:gs>
                    <a:gs pos="30000">
                      <a:schemeClr val="tx1"/>
                    </a:gs>
                  </a:gsLst>
                  <a:lin ang="5400000" scaled="0"/>
                </a:gradFill>
              </a:rPr>
              <a:t>を使うと </a:t>
            </a:r>
            <a:r>
              <a:rPr kumimoji="1" lang="en-US" altLang="ja-JP" sz="2400" dirty="0">
                <a:gradFill>
                  <a:gsLst>
                    <a:gs pos="2917">
                      <a:schemeClr val="tx1"/>
                    </a:gs>
                    <a:gs pos="30000">
                      <a:schemeClr val="tx1"/>
                    </a:gs>
                  </a:gsLst>
                  <a:lin ang="5400000" scaled="0"/>
                </a:gradFill>
              </a:rPr>
              <a:t>iOS</a:t>
            </a:r>
            <a:r>
              <a:rPr kumimoji="1" lang="ja-JP" altLang="en-US" sz="2400" dirty="0" err="1">
                <a:gradFill>
                  <a:gsLst>
                    <a:gs pos="2917">
                      <a:schemeClr val="tx1"/>
                    </a:gs>
                    <a:gs pos="30000">
                      <a:schemeClr val="tx1"/>
                    </a:gs>
                  </a:gsLst>
                  <a:lin ang="5400000" scaled="0"/>
                </a:gradFill>
              </a:rPr>
              <a:t>、</a:t>
            </a:r>
            <a:r>
              <a:rPr kumimoji="1" lang="en-US" altLang="ja-JP" sz="2400" dirty="0">
                <a:gradFill>
                  <a:gsLst>
                    <a:gs pos="2917">
                      <a:schemeClr val="tx1"/>
                    </a:gs>
                    <a:gs pos="30000">
                      <a:schemeClr val="tx1"/>
                    </a:gs>
                  </a:gsLst>
                  <a:lin ang="5400000" scaled="0"/>
                </a:gradFill>
              </a:rPr>
              <a:t>Android </a:t>
            </a:r>
            <a:r>
              <a:rPr kumimoji="1" lang="ja-JP" altLang="en-US" sz="2400" dirty="0">
                <a:gradFill>
                  <a:gsLst>
                    <a:gs pos="2917">
                      <a:schemeClr val="tx1"/>
                    </a:gs>
                    <a:gs pos="30000">
                      <a:schemeClr val="tx1"/>
                    </a:gs>
                  </a:gsLst>
                  <a:lin ang="5400000" scaled="0"/>
                </a:gradFill>
              </a:rPr>
              <a:t>からもタイムラインへアクセス可能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257028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lang="ja-JP" altLang="en-US" dirty="0"/>
              <a:t>タイムライン</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495744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）の</a:t>
            </a:r>
            <a:br>
              <a:rPr kumimoji="1" lang="en-US" altLang="ja-JP" dirty="0"/>
            </a:br>
            <a:r>
              <a:rPr kumimoji="1" lang="ja-JP" altLang="en-US" dirty="0"/>
              <a:t>連携機能</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52154" y="5299809"/>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800" dirty="0">
                <a:gradFill>
                  <a:gsLst>
                    <a:gs pos="2917">
                      <a:schemeClr val="tx1"/>
                    </a:gs>
                    <a:gs pos="30000">
                      <a:schemeClr val="tx1"/>
                    </a:gs>
                  </a:gsLst>
                  <a:lin ang="5400000" scaled="0"/>
                </a:gradFill>
              </a:rPr>
              <a:t>Web </a:t>
            </a:r>
            <a:r>
              <a:rPr kumimoji="1" lang="ja-JP" altLang="en-US" sz="2800" dirty="0">
                <a:gradFill>
                  <a:gsLst>
                    <a:gs pos="2917">
                      <a:schemeClr val="tx1"/>
                    </a:gs>
                    <a:gs pos="30000">
                      <a:schemeClr val="tx1"/>
                    </a:gs>
                  </a:gsLst>
                  <a:lin ang="5400000" scaled="0"/>
                </a:gradFill>
              </a:rPr>
              <a:t>サイトの </a:t>
            </a:r>
            <a:r>
              <a:rPr kumimoji="1" lang="en-US" altLang="ja-JP" sz="2800" dirty="0">
                <a:gradFill>
                  <a:gsLst>
                    <a:gs pos="2917">
                      <a:schemeClr val="tx1"/>
                    </a:gs>
                    <a:gs pos="30000">
                      <a:schemeClr val="tx1"/>
                    </a:gs>
                  </a:gsLst>
                  <a:lin ang="5400000" scaled="0"/>
                </a:gradFill>
              </a:rPr>
              <a:t>URL </a:t>
            </a:r>
            <a:r>
              <a:rPr kumimoji="1" lang="ja-JP" altLang="en-US" sz="2800" dirty="0">
                <a:gradFill>
                  <a:gsLst>
                    <a:gs pos="2917">
                      <a:schemeClr val="tx1"/>
                    </a:gs>
                    <a:gs pos="30000">
                      <a:schemeClr val="tx1"/>
                    </a:gs>
                  </a:gsLst>
                  <a:lin ang="5400000" scaled="0"/>
                </a:gradFill>
              </a:rPr>
              <a:t>起動時に特定のアプリを起動</a:t>
            </a:r>
          </a:p>
        </p:txBody>
      </p:sp>
    </p:spTree>
    <p:extLst>
      <p:ext uri="{BB962C8B-B14F-4D97-AF65-F5344CB8AC3E}">
        <p14:creationId xmlns:p14="http://schemas.microsoft.com/office/powerpoint/2010/main" val="2095607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9543418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2185214"/>
          </a:xfrm>
        </p:spPr>
        <p:txBody>
          <a:bodyPr/>
          <a:lstStyle/>
          <a:p>
            <a:pPr marL="0" indent="0">
              <a:buNone/>
            </a:pPr>
            <a:r>
              <a:rPr kumimoji="1" lang="ja-JP" altLang="en-US" dirty="0"/>
              <a:t>使いどころの例</a:t>
            </a:r>
            <a:endParaRPr kumimoji="1" lang="en-US" altLang="ja-JP" dirty="0"/>
          </a:p>
          <a:p>
            <a:r>
              <a:rPr kumimoji="1" lang="ja-JP" altLang="en-US" dirty="0"/>
              <a:t>スマートフォンで出先で操作したものの続きを </a:t>
            </a:r>
            <a:r>
              <a:rPr kumimoji="1" lang="en-US" altLang="ja-JP" dirty="0"/>
              <a:t>PC </a:t>
            </a:r>
            <a:r>
              <a:rPr kumimoji="1" lang="ja-JP" altLang="en-US" dirty="0"/>
              <a:t>で行う</a:t>
            </a:r>
            <a:endParaRPr kumimoji="1" lang="en-US" altLang="ja-JP" dirty="0"/>
          </a:p>
          <a:p>
            <a:r>
              <a:rPr kumimoji="1" lang="ja-JP" altLang="en-US" dirty="0"/>
              <a:t>デジタルサイネージのようなアプリのリモートコントロール</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spTree>
    <p:extLst>
      <p:ext uri="{BB962C8B-B14F-4D97-AF65-F5344CB8AC3E}">
        <p14:creationId xmlns:p14="http://schemas.microsoft.com/office/powerpoint/2010/main" val="20349519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4955203"/>
          </a:xfrm>
        </p:spPr>
        <p:txBody>
          <a:bodyPr/>
          <a:lstStyle/>
          <a:p>
            <a:r>
              <a:rPr kumimoji="1" lang="ja-JP" altLang="en-US" dirty="0"/>
              <a:t>はじめに</a:t>
            </a:r>
            <a:endParaRPr kumimoji="1" lang="en-US" altLang="ja-JP" dirty="0"/>
          </a:p>
          <a:p>
            <a:r>
              <a:rPr lang="en-US" altLang="ja-JP" dirty="0"/>
              <a:t>Windows</a:t>
            </a:r>
            <a:r>
              <a:rPr lang="ja-JP" altLang="en-US" dirty="0"/>
              <a:t> </a:t>
            </a:r>
            <a:r>
              <a:rPr lang="en-US" altLang="ja-JP" dirty="0"/>
              <a:t>10 </a:t>
            </a:r>
            <a:r>
              <a:rPr lang="ja-JP" altLang="en-US" dirty="0"/>
              <a:t>のデスクトップアプリ開発</a:t>
            </a:r>
            <a:endParaRPr lang="en-US" altLang="ja-JP" dirty="0"/>
          </a:p>
          <a:p>
            <a:r>
              <a:rPr lang="en-US" altLang="ja-JP" dirty="0"/>
              <a:t>UWP </a:t>
            </a:r>
            <a:r>
              <a:rPr lang="ja-JP" altLang="en-US" dirty="0"/>
              <a:t>の開発方法</a:t>
            </a:r>
            <a:endParaRPr lang="en-US" altLang="ja-JP" dirty="0"/>
          </a:p>
          <a:p>
            <a:r>
              <a:rPr lang="ja-JP" altLang="en-US" dirty="0"/>
              <a:t>お勧め機能 </a:t>
            </a:r>
            <a:r>
              <a:rPr lang="en-US" altLang="ja-JP" dirty="0"/>
              <a:t>4 </a:t>
            </a:r>
            <a:r>
              <a:rPr lang="ja-JP" altLang="en-US" dirty="0"/>
              <a:t>選</a:t>
            </a:r>
            <a:endParaRPr lang="en-US" altLang="ja-JP" dirty="0"/>
          </a:p>
          <a:p>
            <a:r>
              <a:rPr lang="ja-JP" altLang="en-US" dirty="0"/>
              <a:t>参考情報</a:t>
            </a:r>
            <a:endParaRPr lang="en-US" altLang="ja-JP" dirty="0"/>
          </a:p>
          <a:p>
            <a:r>
              <a:rPr lang="en-US" altLang="ja-JP" dirty="0"/>
              <a:t>2018 </a:t>
            </a:r>
            <a:r>
              <a:rPr lang="ja-JP" altLang="en-US" dirty="0"/>
              <a:t>年に予定されている更新</a:t>
            </a:r>
            <a:endParaRPr lang="en-US" altLang="ja-JP" dirty="0"/>
          </a:p>
          <a:p>
            <a:r>
              <a:rPr lang="ja-JP" altLang="en-US" dirty="0"/>
              <a:t>まとめ</a:t>
            </a:r>
            <a:endParaRPr kumimoji="1" lang="ja-JP" altLang="en-US"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22318641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782458B-E23A-4046-A1E5-50B6F2620125}"/>
              </a:ext>
            </a:extLst>
          </p:cNvPr>
          <p:cNvSpPr>
            <a:spLocks noGrp="1"/>
          </p:cNvSpPr>
          <p:nvPr>
            <p:ph type="body" sz="quarter" idx="10"/>
          </p:nvPr>
        </p:nvSpPr>
        <p:spPr>
          <a:xfrm>
            <a:off x="274638" y="1212850"/>
            <a:ext cx="11887200" cy="2108269"/>
          </a:xfrm>
        </p:spPr>
        <p:txBody>
          <a:bodyPr/>
          <a:lstStyle/>
          <a:p>
            <a:pPr marL="0" indent="0">
              <a:buNone/>
            </a:pPr>
            <a:r>
              <a:rPr lang="en-US" altLang="ja-JP" dirty="0"/>
              <a:t>Fall</a:t>
            </a:r>
            <a:r>
              <a:rPr lang="ja-JP" altLang="en-US" dirty="0"/>
              <a:t> </a:t>
            </a:r>
            <a:r>
              <a:rPr lang="en-US" altLang="ja-JP" dirty="0"/>
              <a:t>Creators</a:t>
            </a:r>
            <a:r>
              <a:rPr lang="ja-JP" altLang="en-US" dirty="0"/>
              <a:t> </a:t>
            </a:r>
            <a:r>
              <a:rPr lang="en-US" altLang="ja-JP" dirty="0"/>
              <a:t>Update </a:t>
            </a:r>
            <a:r>
              <a:rPr lang="ja-JP" altLang="en-US" dirty="0"/>
              <a:t>以降の </a:t>
            </a:r>
            <a:r>
              <a:rPr lang="en-US" altLang="ja-JP" dirty="0"/>
              <a:t>Windows 10 </a:t>
            </a:r>
            <a:r>
              <a:rPr lang="ja-JP" altLang="en-US" dirty="0"/>
              <a:t>向けのデザインガイドライン</a:t>
            </a:r>
            <a:endParaRPr lang="en-US" altLang="ja-JP" dirty="0"/>
          </a:p>
          <a:p>
            <a:r>
              <a:rPr kumimoji="1" lang="ja-JP" altLang="en-US" dirty="0"/>
              <a:t>光や奥行きを使ったデザインシステム</a:t>
            </a:r>
            <a:endParaRPr kumimoji="1" lang="en-US" altLang="ja-JP" dirty="0"/>
          </a:p>
        </p:txBody>
      </p:sp>
      <p:sp>
        <p:nvSpPr>
          <p:cNvPr id="4" name="タイトル 3">
            <a:extLst>
              <a:ext uri="{FF2B5EF4-FFF2-40B4-BE49-F238E27FC236}">
                <a16:creationId xmlns:a16="http://schemas.microsoft.com/office/drawing/2014/main" id="{3C8D75E8-021E-48A0-840E-7EA9A70AD02A}"/>
              </a:ext>
            </a:extLst>
          </p:cNvPr>
          <p:cNvSpPr>
            <a:spLocks noGrp="1"/>
          </p:cNvSpPr>
          <p:nvPr>
            <p:ph type="title"/>
          </p:nvPr>
        </p:nvSpPr>
        <p:spPr/>
        <p:txBody>
          <a:bodyPr/>
          <a:lstStyle/>
          <a:p>
            <a:r>
              <a:rPr kumimoji="1" lang="en-US" altLang="ja-JP" dirty="0"/>
              <a:t>Fluent Design System</a:t>
            </a:r>
            <a:endParaRPr kumimoji="1" lang="ja-JP" altLang="en-US" dirty="0"/>
          </a:p>
        </p:txBody>
      </p:sp>
      <p:sp>
        <p:nvSpPr>
          <p:cNvPr id="6" name="正方形/長方形 5">
            <a:extLst>
              <a:ext uri="{FF2B5EF4-FFF2-40B4-BE49-F238E27FC236}">
                <a16:creationId xmlns:a16="http://schemas.microsoft.com/office/drawing/2014/main" id="{A36A6DB2-012C-4B41-8571-18EB268B6662}"/>
              </a:ext>
            </a:extLst>
          </p:cNvPr>
          <p:cNvSpPr/>
          <p:nvPr/>
        </p:nvSpPr>
        <p:spPr>
          <a:xfrm>
            <a:off x="0" y="6514585"/>
            <a:ext cx="9234487" cy="369332"/>
          </a:xfrm>
          <a:prstGeom prst="rect">
            <a:avLst/>
          </a:prstGeom>
        </p:spPr>
        <p:txBody>
          <a:bodyPr wrap="square">
            <a:spAutoFit/>
          </a:bodyPr>
          <a:lstStyle/>
          <a:p>
            <a:r>
              <a:rPr lang="ja-JP" altLang="en-US" dirty="0"/>
              <a:t>https://docs.microsoft.com/en-us/windows/uwp/design/fluent-design-system/</a:t>
            </a:r>
          </a:p>
        </p:txBody>
      </p:sp>
      <p:pic>
        <p:nvPicPr>
          <p:cNvPr id="10" name="図 9">
            <a:extLst>
              <a:ext uri="{FF2B5EF4-FFF2-40B4-BE49-F238E27FC236}">
                <a16:creationId xmlns:a16="http://schemas.microsoft.com/office/drawing/2014/main" id="{1C5C4A42-D5C1-4B69-940E-079FBE11EFCF}"/>
              </a:ext>
            </a:extLst>
          </p:cNvPr>
          <p:cNvPicPr>
            <a:picLocks noChangeAspect="1"/>
          </p:cNvPicPr>
          <p:nvPr/>
        </p:nvPicPr>
        <p:blipFill>
          <a:blip r:embed="rId2"/>
          <a:stretch>
            <a:fillRect/>
          </a:stretch>
        </p:blipFill>
        <p:spPr>
          <a:xfrm>
            <a:off x="347090" y="3396638"/>
            <a:ext cx="5871147" cy="2971084"/>
          </a:xfrm>
          <a:prstGeom prst="rect">
            <a:avLst/>
          </a:prstGeom>
        </p:spPr>
      </p:pic>
      <p:pic>
        <p:nvPicPr>
          <p:cNvPr id="12" name="図 11">
            <a:extLst>
              <a:ext uri="{FF2B5EF4-FFF2-40B4-BE49-F238E27FC236}">
                <a16:creationId xmlns:a16="http://schemas.microsoft.com/office/drawing/2014/main" id="{B22E2EC5-B552-4AF7-90C7-481F61D09268}"/>
              </a:ext>
            </a:extLst>
          </p:cNvPr>
          <p:cNvPicPr>
            <a:picLocks noChangeAspect="1"/>
          </p:cNvPicPr>
          <p:nvPr/>
        </p:nvPicPr>
        <p:blipFill>
          <a:blip r:embed="rId3"/>
          <a:stretch>
            <a:fillRect/>
          </a:stretch>
        </p:blipFill>
        <p:spPr>
          <a:xfrm>
            <a:off x="5501390" y="3386718"/>
            <a:ext cx="6935085" cy="2983584"/>
          </a:xfrm>
          <a:prstGeom prst="rect">
            <a:avLst/>
          </a:prstGeom>
        </p:spPr>
      </p:pic>
    </p:spTree>
    <p:extLst>
      <p:ext uri="{BB962C8B-B14F-4D97-AF65-F5344CB8AC3E}">
        <p14:creationId xmlns:p14="http://schemas.microsoft.com/office/powerpoint/2010/main" val="102435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B9ED9EE-EFE1-4B14-8F5E-178E557D672F}"/>
              </a:ext>
            </a:extLst>
          </p:cNvPr>
          <p:cNvSpPr>
            <a:spLocks noGrp="1"/>
          </p:cNvSpPr>
          <p:nvPr>
            <p:ph type="body" sz="quarter" idx="10"/>
          </p:nvPr>
        </p:nvSpPr>
        <p:spPr>
          <a:xfrm>
            <a:off x="274638" y="1212850"/>
            <a:ext cx="11887200" cy="3570208"/>
          </a:xfrm>
        </p:spPr>
        <p:txBody>
          <a:bodyPr/>
          <a:lstStyle/>
          <a:p>
            <a:pPr marL="0" indent="0">
              <a:buNone/>
            </a:pPr>
            <a:r>
              <a:rPr kumimoji="1" lang="ja-JP" altLang="en-US" dirty="0"/>
              <a:t>お勧め機能</a:t>
            </a:r>
            <a:endParaRPr kumimoji="1" lang="en-US" altLang="ja-JP" dirty="0"/>
          </a:p>
          <a:p>
            <a:r>
              <a:rPr lang="ja-JP" altLang="en-US" dirty="0"/>
              <a:t>ペン対応</a:t>
            </a:r>
            <a:endParaRPr lang="en-US" altLang="ja-JP" dirty="0"/>
          </a:p>
          <a:p>
            <a:r>
              <a:rPr kumimoji="1" lang="ja-JP" altLang="en-US" dirty="0"/>
              <a:t>タイムライン</a:t>
            </a:r>
            <a:endParaRPr kumimoji="1" lang="en-US" altLang="ja-JP" dirty="0"/>
          </a:p>
          <a:p>
            <a:r>
              <a:rPr lang="en-US" altLang="ja-JP" dirty="0"/>
              <a:t>Project</a:t>
            </a:r>
            <a:r>
              <a:rPr lang="ja-JP" altLang="en-US" dirty="0"/>
              <a:t> </a:t>
            </a:r>
            <a:r>
              <a:rPr lang="en-US" altLang="ja-JP" dirty="0"/>
              <a:t>Rome</a:t>
            </a:r>
          </a:p>
          <a:p>
            <a:r>
              <a:rPr kumimoji="1" lang="en-US" altLang="ja-JP" dirty="0"/>
              <a:t>Fluent</a:t>
            </a:r>
            <a:r>
              <a:rPr kumimoji="1" lang="ja-JP" altLang="en-US" dirty="0"/>
              <a:t> </a:t>
            </a:r>
            <a:r>
              <a:rPr kumimoji="1" lang="en-US" altLang="ja-JP" dirty="0"/>
              <a:t>Design</a:t>
            </a:r>
            <a:r>
              <a:rPr kumimoji="1" lang="ja-JP" altLang="en-US" dirty="0"/>
              <a:t> </a:t>
            </a:r>
            <a:r>
              <a:rPr kumimoji="1" lang="en-US" altLang="ja-JP" dirty="0"/>
              <a:t>System</a:t>
            </a:r>
            <a:endParaRPr kumimoji="1" lang="ja-JP" altLang="en-US" dirty="0"/>
          </a:p>
        </p:txBody>
      </p:sp>
      <p:sp>
        <p:nvSpPr>
          <p:cNvPr id="3" name="タイトル 2">
            <a:extLst>
              <a:ext uri="{FF2B5EF4-FFF2-40B4-BE49-F238E27FC236}">
                <a16:creationId xmlns:a16="http://schemas.microsoft.com/office/drawing/2014/main" id="{D22BF295-F2DB-4C38-9773-041B997C83D0}"/>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6835969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参考情報</a:t>
            </a:r>
          </a:p>
        </p:txBody>
      </p:sp>
    </p:spTree>
    <p:extLst>
      <p:ext uri="{BB962C8B-B14F-4D97-AF65-F5344CB8AC3E}">
        <p14:creationId xmlns:p14="http://schemas.microsoft.com/office/powerpoint/2010/main" val="14964859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7695-920C-4DA7-87A1-EF054609CB6F}"/>
              </a:ext>
            </a:extLst>
          </p:cNvPr>
          <p:cNvSpPr>
            <a:spLocks noGrp="1"/>
          </p:cNvSpPr>
          <p:nvPr>
            <p:ph type="title"/>
          </p:nvPr>
        </p:nvSpPr>
        <p:spPr/>
        <p:txBody>
          <a:bodyPr/>
          <a:lstStyle/>
          <a:p>
            <a:r>
              <a:rPr kumimoji="1" lang="ja-JP" altLang="en-US" dirty="0"/>
              <a:t>ドキュメント</a:t>
            </a:r>
          </a:p>
        </p:txBody>
      </p:sp>
      <p:sp>
        <p:nvSpPr>
          <p:cNvPr id="3" name="Text Placeholder 2">
            <a:extLst>
              <a:ext uri="{FF2B5EF4-FFF2-40B4-BE49-F238E27FC236}">
                <a16:creationId xmlns:a16="http://schemas.microsoft.com/office/drawing/2014/main" id="{F30C4CBB-52B0-46DF-8F78-AF2FCC2A1E3D}"/>
              </a:ext>
            </a:extLst>
          </p:cNvPr>
          <p:cNvSpPr>
            <a:spLocks noGrp="1"/>
          </p:cNvSpPr>
          <p:nvPr>
            <p:ph type="body" sz="quarter" idx="10"/>
          </p:nvPr>
        </p:nvSpPr>
        <p:spPr>
          <a:xfrm>
            <a:off x="274638" y="1212850"/>
            <a:ext cx="11887200" cy="2000548"/>
          </a:xfrm>
        </p:spPr>
        <p:txBody>
          <a:bodyPr/>
          <a:lstStyle/>
          <a:p>
            <a:r>
              <a:rPr kumimoji="1" lang="ja-JP" altLang="en-US" sz="3600" dirty="0"/>
              <a:t>ドキュメントは全て </a:t>
            </a:r>
            <a:r>
              <a:rPr kumimoji="1" lang="en-US" altLang="ja-JP" sz="3600" dirty="0"/>
              <a:t>docs.microsoft.com </a:t>
            </a:r>
            <a:r>
              <a:rPr kumimoji="1" lang="ja-JP" altLang="en-US" sz="3600" dirty="0"/>
              <a:t>で公開されています</a:t>
            </a:r>
            <a:endParaRPr kumimoji="1" lang="en-US" altLang="ja-JP" sz="3600" dirty="0"/>
          </a:p>
          <a:p>
            <a:r>
              <a:rPr lang="en-US" altLang="ja-JP" sz="3600" dirty="0">
                <a:hlinkClick r:id="rId2"/>
              </a:rPr>
              <a:t>https://docs.microsoft.com/</a:t>
            </a:r>
            <a:endParaRPr lang="en-US" altLang="ja-JP" sz="3600" dirty="0"/>
          </a:p>
          <a:p>
            <a:endParaRPr lang="en-US" altLang="ja-JP" sz="3600" dirty="0"/>
          </a:p>
        </p:txBody>
      </p:sp>
      <p:pic>
        <p:nvPicPr>
          <p:cNvPr id="4" name="Picture 3">
            <a:extLst>
              <a:ext uri="{FF2B5EF4-FFF2-40B4-BE49-F238E27FC236}">
                <a16:creationId xmlns:a16="http://schemas.microsoft.com/office/drawing/2014/main" id="{C1D061C6-1A13-4909-868B-8195EBC7B6A8}"/>
              </a:ext>
            </a:extLst>
          </p:cNvPr>
          <p:cNvPicPr>
            <a:picLocks noChangeAspect="1"/>
          </p:cNvPicPr>
          <p:nvPr/>
        </p:nvPicPr>
        <p:blipFill>
          <a:blip r:embed="rId3"/>
          <a:stretch>
            <a:fillRect/>
          </a:stretch>
        </p:blipFill>
        <p:spPr>
          <a:xfrm>
            <a:off x="364142" y="2593461"/>
            <a:ext cx="7605529" cy="410579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1305172-6588-4E0C-AEE6-528BBEA9AE0A}"/>
              </a:ext>
            </a:extLst>
          </p:cNvPr>
          <p:cNvSpPr/>
          <p:nvPr/>
        </p:nvSpPr>
        <p:spPr bwMode="auto">
          <a:xfrm>
            <a:off x="364142" y="4345423"/>
            <a:ext cx="1553670" cy="558350"/>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4DEBCD9-0373-49AA-BED6-9E9BDF98FCD4}"/>
              </a:ext>
            </a:extLst>
          </p:cNvPr>
          <p:cNvPicPr>
            <a:picLocks noChangeAspect="1"/>
          </p:cNvPicPr>
          <p:nvPr/>
        </p:nvPicPr>
        <p:blipFill>
          <a:blip r:embed="rId4"/>
          <a:stretch>
            <a:fillRect/>
          </a:stretch>
        </p:blipFill>
        <p:spPr>
          <a:xfrm>
            <a:off x="8918375" y="2445824"/>
            <a:ext cx="3401425" cy="440106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839895D-4589-48B8-BBFF-19F42B8AE804}"/>
              </a:ext>
            </a:extLst>
          </p:cNvPr>
          <p:cNvSpPr/>
          <p:nvPr/>
        </p:nvSpPr>
        <p:spPr bwMode="auto">
          <a:xfrm>
            <a:off x="9312584" y="5339393"/>
            <a:ext cx="1587388" cy="1359857"/>
          </a:xfrm>
          <a:prstGeom prst="rect">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9B2A95DD-E5C0-4807-98AF-0165B275E3D6}"/>
              </a:ext>
            </a:extLst>
          </p:cNvPr>
          <p:cNvCxnSpPr/>
          <p:nvPr/>
        </p:nvCxnSpPr>
        <p:spPr>
          <a:xfrm>
            <a:off x="2103929" y="4758117"/>
            <a:ext cx="7040071" cy="1165253"/>
          </a:xfrm>
          <a:prstGeom prst="straightConnector1">
            <a:avLst/>
          </a:prstGeom>
          <a:ln w="57150">
            <a:headEnd type="non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6742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kumimoji="1" lang="ja-JP" altLang="en-US" dirty="0"/>
              <a:t>組み込みコントロールの確認</a:t>
            </a:r>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9726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1DBA-9C24-41AA-87F1-619C1F9CA924}"/>
              </a:ext>
            </a:extLst>
          </p:cNvPr>
          <p:cNvSpPr>
            <a:spLocks noGrp="1"/>
          </p:cNvSpPr>
          <p:nvPr>
            <p:ph type="title"/>
          </p:nvPr>
        </p:nvSpPr>
        <p:spPr/>
        <p:txBody>
          <a:bodyPr/>
          <a:lstStyle/>
          <a:p>
            <a:r>
              <a:rPr kumimoji="1" lang="en-US" altLang="ja-JP" dirty="0"/>
              <a:t>OSS </a:t>
            </a:r>
            <a:r>
              <a:rPr kumimoji="1" lang="ja-JP" altLang="en-US" dirty="0"/>
              <a:t>ライブラリ</a:t>
            </a:r>
          </a:p>
        </p:txBody>
      </p:sp>
      <p:sp>
        <p:nvSpPr>
          <p:cNvPr id="3" name="Text Placeholder 2">
            <a:extLst>
              <a:ext uri="{FF2B5EF4-FFF2-40B4-BE49-F238E27FC236}">
                <a16:creationId xmlns:a16="http://schemas.microsoft.com/office/drawing/2014/main" id="{AE15AAEA-DC8D-46ED-9761-F78F54D8B47B}"/>
              </a:ext>
            </a:extLst>
          </p:cNvPr>
          <p:cNvSpPr>
            <a:spLocks noGrp="1"/>
          </p:cNvSpPr>
          <p:nvPr>
            <p:ph type="body" sz="quarter" idx="10"/>
          </p:nvPr>
        </p:nvSpPr>
        <p:spPr>
          <a:xfrm>
            <a:off x="274638" y="1212850"/>
            <a:ext cx="11887200" cy="2046714"/>
          </a:xfrm>
        </p:spPr>
        <p:txBody>
          <a:bodyPr/>
          <a:lstStyle/>
          <a:p>
            <a:r>
              <a:rPr kumimoji="1" lang="en-US" altLang="ja-JP" dirty="0"/>
              <a:t>Windows Community Toolkit</a:t>
            </a:r>
          </a:p>
          <a:p>
            <a:r>
              <a:rPr lang="en-US" altLang="ja-JP" dirty="0"/>
              <a:t>OSS</a:t>
            </a:r>
            <a:r>
              <a:rPr lang="ja-JP" altLang="en-US" dirty="0"/>
              <a:t> のライブラリで便利機能詰め合わせ</a:t>
            </a:r>
            <a:br>
              <a:rPr lang="en-US" altLang="ja-JP" dirty="0"/>
            </a:br>
            <a:r>
              <a:rPr lang="en-US" altLang="ja-JP" sz="3200" dirty="0"/>
              <a:t>https://github.com/Microsoft/WindowsCommunityToolkit</a:t>
            </a:r>
          </a:p>
        </p:txBody>
      </p:sp>
      <p:pic>
        <p:nvPicPr>
          <p:cNvPr id="4" name="Picture 3">
            <a:extLst>
              <a:ext uri="{FF2B5EF4-FFF2-40B4-BE49-F238E27FC236}">
                <a16:creationId xmlns:a16="http://schemas.microsoft.com/office/drawing/2014/main" id="{284BA77F-3135-458F-8FCD-FDA2A5E2FB62}"/>
              </a:ext>
            </a:extLst>
          </p:cNvPr>
          <p:cNvPicPr>
            <a:picLocks noChangeAspect="1"/>
          </p:cNvPicPr>
          <p:nvPr/>
        </p:nvPicPr>
        <p:blipFill>
          <a:blip r:embed="rId2"/>
          <a:stretch>
            <a:fillRect/>
          </a:stretch>
        </p:blipFill>
        <p:spPr>
          <a:xfrm>
            <a:off x="6706122" y="3259564"/>
            <a:ext cx="4579600" cy="3174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8DB275-E10B-49B6-922A-02D3E9759B32}"/>
              </a:ext>
            </a:extLst>
          </p:cNvPr>
          <p:cNvPicPr>
            <a:picLocks noChangeAspect="1"/>
          </p:cNvPicPr>
          <p:nvPr/>
        </p:nvPicPr>
        <p:blipFill>
          <a:blip r:embed="rId3"/>
          <a:stretch>
            <a:fillRect/>
          </a:stretch>
        </p:blipFill>
        <p:spPr>
          <a:xfrm>
            <a:off x="517398" y="3259564"/>
            <a:ext cx="5945964" cy="32873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2508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lang="en-US" altLang="ja-JP" dirty="0"/>
              <a:t>2018</a:t>
            </a:r>
            <a:r>
              <a:rPr lang="ja-JP" altLang="en-US" dirty="0"/>
              <a:t>年に予定されている更新</a:t>
            </a:r>
            <a:endParaRPr kumimoji="1" lang="ja-JP" altLang="en-US" dirty="0"/>
          </a:p>
        </p:txBody>
      </p:sp>
    </p:spTree>
    <p:extLst>
      <p:ext uri="{BB962C8B-B14F-4D97-AF65-F5344CB8AC3E}">
        <p14:creationId xmlns:p14="http://schemas.microsoft.com/office/powerpoint/2010/main" val="40928861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F148AC-CA7B-4E86-B622-8C945D50116E}"/>
              </a:ext>
            </a:extLst>
          </p:cNvPr>
          <p:cNvSpPr>
            <a:spLocks noGrp="1"/>
          </p:cNvSpPr>
          <p:nvPr>
            <p:ph type="body" sz="quarter" idx="10"/>
          </p:nvPr>
        </p:nvSpPr>
        <p:spPr>
          <a:xfrm>
            <a:off x="274638" y="1212850"/>
            <a:ext cx="11887200" cy="800219"/>
          </a:xfrm>
        </p:spPr>
        <p:txBody>
          <a:bodyPr/>
          <a:lstStyle/>
          <a:p>
            <a:r>
              <a:rPr kumimoji="1" lang="ja-JP" altLang="en-US" dirty="0"/>
              <a:t>プレビューで </a:t>
            </a:r>
            <a:r>
              <a:rPr kumimoji="1" lang="en-US" altLang="ja-JP" dirty="0"/>
              <a:t>NuGet </a:t>
            </a:r>
            <a:r>
              <a:rPr kumimoji="1" lang="ja-JP" altLang="en-US" dirty="0"/>
              <a:t>で公開中（</a:t>
            </a:r>
            <a:r>
              <a:rPr kumimoji="1" lang="en-US" altLang="ja-JP" dirty="0"/>
              <a:t>2018/05 </a:t>
            </a:r>
            <a:r>
              <a:rPr kumimoji="1" lang="ja-JP" altLang="en-US" dirty="0"/>
              <a:t>現在）</a:t>
            </a:r>
          </a:p>
        </p:txBody>
      </p:sp>
      <p:sp>
        <p:nvSpPr>
          <p:cNvPr id="3" name="Title 2">
            <a:extLst>
              <a:ext uri="{FF2B5EF4-FFF2-40B4-BE49-F238E27FC236}">
                <a16:creationId xmlns:a16="http://schemas.microsoft.com/office/drawing/2014/main" id="{347721F6-9142-462C-97FD-426924D3CBF1}"/>
              </a:ext>
            </a:extLst>
          </p:cNvPr>
          <p:cNvSpPr>
            <a:spLocks noGrp="1"/>
          </p:cNvSpPr>
          <p:nvPr>
            <p:ph type="title"/>
          </p:nvPr>
        </p:nvSpPr>
        <p:spPr/>
        <p:txBody>
          <a:bodyPr/>
          <a:lstStyle/>
          <a:p>
            <a:r>
              <a:rPr kumimoji="1" lang="en-US" altLang="ja-JP" dirty="0"/>
              <a:t>DataGrid </a:t>
            </a:r>
            <a:r>
              <a:rPr kumimoji="1" lang="ja-JP" altLang="en-US" dirty="0"/>
              <a:t>が来る</a:t>
            </a:r>
          </a:p>
        </p:txBody>
      </p:sp>
      <p:pic>
        <p:nvPicPr>
          <p:cNvPr id="5" name="Picture 4">
            <a:extLst>
              <a:ext uri="{FF2B5EF4-FFF2-40B4-BE49-F238E27FC236}">
                <a16:creationId xmlns:a16="http://schemas.microsoft.com/office/drawing/2014/main" id="{1573D610-798B-4C5F-8D46-7F1E031B0358}"/>
              </a:ext>
            </a:extLst>
          </p:cNvPr>
          <p:cNvPicPr>
            <a:picLocks noChangeAspect="1"/>
          </p:cNvPicPr>
          <p:nvPr/>
        </p:nvPicPr>
        <p:blipFill>
          <a:blip r:embed="rId2"/>
          <a:stretch>
            <a:fillRect/>
          </a:stretch>
        </p:blipFill>
        <p:spPr>
          <a:xfrm>
            <a:off x="272273" y="2013069"/>
            <a:ext cx="9376860" cy="4110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74378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8C67CF-FEAA-4E5B-9CAC-E39DCB22D034}"/>
              </a:ext>
            </a:extLst>
          </p:cNvPr>
          <p:cNvSpPr>
            <a:spLocks noGrp="1"/>
          </p:cNvSpPr>
          <p:nvPr>
            <p:ph type="title"/>
          </p:nvPr>
        </p:nvSpPr>
        <p:spPr/>
        <p:txBody>
          <a:bodyPr/>
          <a:lstStyle/>
          <a:p>
            <a:r>
              <a:rPr kumimoji="1" lang="en-US" altLang="ja-JP" dirty="0"/>
              <a:t>DataGrid</a:t>
            </a:r>
            <a:endParaRPr kumimoji="1" lang="ja-JP" altLang="en-US" dirty="0"/>
          </a:p>
        </p:txBody>
      </p:sp>
      <p:sp>
        <p:nvSpPr>
          <p:cNvPr id="5" name="テキスト プレースホルダー 4">
            <a:extLst>
              <a:ext uri="{FF2B5EF4-FFF2-40B4-BE49-F238E27FC236}">
                <a16:creationId xmlns:a16="http://schemas.microsoft.com/office/drawing/2014/main" id="{533110FB-CEEF-414B-8027-4C70C01C0CCF}"/>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2739746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endParaRPr kumimoji="1" lang="ja-JP" altLang="en-US" dirty="0"/>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19100526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338FD5-D599-4440-BCC1-C343830DB402}"/>
              </a:ext>
            </a:extLst>
          </p:cNvPr>
          <p:cNvSpPr>
            <a:spLocks noGrp="1"/>
          </p:cNvSpPr>
          <p:nvPr>
            <p:ph type="body" sz="quarter" idx="10"/>
          </p:nvPr>
        </p:nvSpPr>
        <p:spPr>
          <a:xfrm>
            <a:off x="274638" y="1212850"/>
            <a:ext cx="11887200" cy="1184940"/>
          </a:xfrm>
        </p:spPr>
        <p:txBody>
          <a:bodyPr/>
          <a:lstStyle/>
          <a:p>
            <a:r>
              <a:rPr lang="ja-JP" altLang="en-US" sz="3600" dirty="0"/>
              <a:t>コントロールに組み込みでバリデーションエラー表示機能が追加</a:t>
            </a:r>
            <a:endParaRPr lang="en-US" altLang="ja-JP" sz="3600" dirty="0"/>
          </a:p>
          <a:p>
            <a:pPr lvl="1"/>
            <a:r>
              <a:rPr kumimoji="1" lang="en-US" altLang="ja-JP" sz="2400" dirty="0"/>
              <a:t>WPF </a:t>
            </a:r>
            <a:r>
              <a:rPr kumimoji="1" lang="ja-JP" altLang="en-US" sz="2400" dirty="0"/>
              <a:t>と同じ </a:t>
            </a:r>
            <a:r>
              <a:rPr kumimoji="1" lang="en-US" altLang="ja-JP" sz="2400" dirty="0" err="1"/>
              <a:t>INotifyDataErrorInfo</a:t>
            </a:r>
            <a:r>
              <a:rPr kumimoji="1" lang="en-US" altLang="ja-JP" sz="2400" dirty="0"/>
              <a:t> </a:t>
            </a:r>
            <a:r>
              <a:rPr kumimoji="1" lang="ja-JP" altLang="en-US" sz="2400" dirty="0"/>
              <a:t>を実装すると </a:t>
            </a:r>
            <a:r>
              <a:rPr kumimoji="1" lang="en-US" altLang="ja-JP" sz="2400" dirty="0"/>
              <a:t>UI </a:t>
            </a:r>
            <a:r>
              <a:rPr kumimoji="1" lang="ja-JP" altLang="en-US" sz="2400" dirty="0"/>
              <a:t>に検証エラーが反映される</a:t>
            </a:r>
          </a:p>
        </p:txBody>
      </p:sp>
      <p:sp>
        <p:nvSpPr>
          <p:cNvPr id="3" name="Title 2">
            <a:extLst>
              <a:ext uri="{FF2B5EF4-FFF2-40B4-BE49-F238E27FC236}">
                <a16:creationId xmlns:a16="http://schemas.microsoft.com/office/drawing/2014/main" id="{DE651857-3882-43BC-B69C-CA0C5BD780CF}"/>
              </a:ext>
            </a:extLst>
          </p:cNvPr>
          <p:cNvSpPr>
            <a:spLocks noGrp="1"/>
          </p:cNvSpPr>
          <p:nvPr>
            <p:ph type="title"/>
          </p:nvPr>
        </p:nvSpPr>
        <p:spPr/>
        <p:txBody>
          <a:bodyPr/>
          <a:lstStyle/>
          <a:p>
            <a:r>
              <a:rPr kumimoji="1" lang="en-US" altLang="ja-JP" dirty="0"/>
              <a:t>Data Validation </a:t>
            </a:r>
            <a:r>
              <a:rPr kumimoji="1" lang="ja-JP" altLang="en-US" dirty="0"/>
              <a:t>対応</a:t>
            </a:r>
          </a:p>
        </p:txBody>
      </p:sp>
      <p:pic>
        <p:nvPicPr>
          <p:cNvPr id="4" name="図 3">
            <a:extLst>
              <a:ext uri="{FF2B5EF4-FFF2-40B4-BE49-F238E27FC236}">
                <a16:creationId xmlns:a16="http://schemas.microsoft.com/office/drawing/2014/main" id="{6080B149-9D35-4BD2-85A0-827FA447FF96}"/>
              </a:ext>
            </a:extLst>
          </p:cNvPr>
          <p:cNvPicPr>
            <a:picLocks noChangeAspect="1"/>
          </p:cNvPicPr>
          <p:nvPr/>
        </p:nvPicPr>
        <p:blipFill>
          <a:blip r:embed="rId2"/>
          <a:stretch>
            <a:fillRect/>
          </a:stretch>
        </p:blipFill>
        <p:spPr>
          <a:xfrm>
            <a:off x="272273" y="2397790"/>
            <a:ext cx="6180993" cy="4621084"/>
          </a:xfrm>
          <a:prstGeom prst="rect">
            <a:avLst/>
          </a:prstGeom>
        </p:spPr>
      </p:pic>
    </p:spTree>
    <p:extLst>
      <p:ext uri="{BB962C8B-B14F-4D97-AF65-F5344CB8AC3E}">
        <p14:creationId xmlns:p14="http://schemas.microsoft.com/office/powerpoint/2010/main" val="15435828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EE6D45-F226-4C66-8CB4-287EA5C0EC0C}"/>
              </a:ext>
            </a:extLst>
          </p:cNvPr>
          <p:cNvSpPr>
            <a:spLocks noGrp="1"/>
          </p:cNvSpPr>
          <p:nvPr>
            <p:ph type="body" sz="quarter" idx="10"/>
          </p:nvPr>
        </p:nvSpPr>
        <p:spPr>
          <a:xfrm>
            <a:off x="274638" y="1212850"/>
            <a:ext cx="11887200" cy="2169825"/>
          </a:xfrm>
        </p:spPr>
        <p:txBody>
          <a:bodyPr/>
          <a:lstStyle/>
          <a:p>
            <a:r>
              <a:rPr kumimoji="1" lang="en-US" altLang="ja-JP" dirty="0"/>
              <a:t>UWP </a:t>
            </a:r>
            <a:r>
              <a:rPr kumimoji="1" lang="ja-JP" altLang="en-US" dirty="0"/>
              <a:t>のコントロールを </a:t>
            </a:r>
            <a:r>
              <a:rPr kumimoji="1" lang="en-US" altLang="ja-JP" dirty="0"/>
              <a:t>WPF </a:t>
            </a:r>
            <a:r>
              <a:rPr kumimoji="1" lang="ja-JP" altLang="en-US" dirty="0"/>
              <a:t>アプリなどに埋め込める</a:t>
            </a:r>
            <a:endParaRPr kumimoji="1" lang="en-US" altLang="ja-JP" dirty="0"/>
          </a:p>
          <a:p>
            <a:pPr lvl="1"/>
            <a:r>
              <a:rPr lang="en-US" altLang="ja-JP" dirty="0"/>
              <a:t>UWP </a:t>
            </a:r>
            <a:r>
              <a:rPr lang="ja-JP" altLang="en-US" dirty="0"/>
              <a:t>にしかないコントロールを使用するのに有用</a:t>
            </a:r>
            <a:br>
              <a:rPr lang="en-US" altLang="ja-JP" dirty="0"/>
            </a:br>
            <a:r>
              <a:rPr lang="ja-JP" altLang="en-US" dirty="0"/>
              <a:t>例</a:t>
            </a:r>
            <a:r>
              <a:rPr lang="en-US" altLang="ja-JP" dirty="0"/>
              <a:t>1</a:t>
            </a:r>
            <a:r>
              <a:rPr lang="ja-JP" altLang="en-US" dirty="0"/>
              <a:t>：</a:t>
            </a:r>
            <a:r>
              <a:rPr lang="en-US" altLang="ja-JP" dirty="0"/>
              <a:t>Edge </a:t>
            </a:r>
            <a:r>
              <a:rPr lang="ja-JP" altLang="en-US" dirty="0"/>
              <a:t>のエンジンを使用したい</a:t>
            </a:r>
            <a:br>
              <a:rPr lang="en-US" altLang="ja-JP" dirty="0"/>
            </a:br>
            <a:r>
              <a:rPr lang="ja-JP" altLang="en-US" dirty="0"/>
              <a:t>例</a:t>
            </a:r>
            <a:r>
              <a:rPr lang="en-US" altLang="ja-JP" dirty="0"/>
              <a:t>2</a:t>
            </a:r>
            <a:r>
              <a:rPr lang="ja-JP" altLang="en-US" dirty="0"/>
              <a:t>：ペン対応をしたい</a:t>
            </a:r>
            <a:endParaRPr lang="en-US" altLang="ja-JP" dirty="0"/>
          </a:p>
        </p:txBody>
      </p:sp>
      <p:sp>
        <p:nvSpPr>
          <p:cNvPr id="3" name="Title 2">
            <a:extLst>
              <a:ext uri="{FF2B5EF4-FFF2-40B4-BE49-F238E27FC236}">
                <a16:creationId xmlns:a16="http://schemas.microsoft.com/office/drawing/2014/main" id="{68092903-AA0B-44FB-BBD2-19FC6A1E0885}"/>
              </a:ext>
            </a:extLst>
          </p:cNvPr>
          <p:cNvSpPr>
            <a:spLocks noGrp="1"/>
          </p:cNvSpPr>
          <p:nvPr>
            <p:ph type="title"/>
          </p:nvPr>
        </p:nvSpPr>
        <p:spPr/>
        <p:txBody>
          <a:bodyPr/>
          <a:lstStyle/>
          <a:p>
            <a:r>
              <a:rPr kumimoji="1" lang="en-US" altLang="ja-JP" dirty="0"/>
              <a:t>UWP </a:t>
            </a:r>
            <a:r>
              <a:rPr kumimoji="1" lang="en-US" altLang="ja-JP" dirty="0" err="1"/>
              <a:t>Xaml</a:t>
            </a:r>
            <a:r>
              <a:rPr kumimoji="1" lang="en-US" altLang="ja-JP" dirty="0"/>
              <a:t> Islands</a:t>
            </a:r>
            <a:endParaRPr kumimoji="1" lang="ja-JP" altLang="en-US" dirty="0"/>
          </a:p>
        </p:txBody>
      </p:sp>
    </p:spTree>
    <p:extLst>
      <p:ext uri="{BB962C8B-B14F-4D97-AF65-F5344CB8AC3E}">
        <p14:creationId xmlns:p14="http://schemas.microsoft.com/office/powerpoint/2010/main" val="21393246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99915306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637611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4154984"/>
          </a:xfrm>
        </p:spPr>
        <p:txBody>
          <a:bodyPr/>
          <a:lstStyle/>
          <a:p>
            <a:pPr marL="0" indent="0">
              <a:buNone/>
            </a:pPr>
            <a:r>
              <a:rPr kumimoji="1" lang="en-US" altLang="ja-JP" sz="3600" dirty="0"/>
              <a:t>UWP </a:t>
            </a:r>
            <a:r>
              <a:rPr kumimoji="1" lang="ja-JP" altLang="en-US" sz="3600" dirty="0"/>
              <a:t>は </a:t>
            </a:r>
            <a:r>
              <a:rPr kumimoji="1" lang="en-US" altLang="ja-JP" sz="3600" dirty="0"/>
              <a:t>Windows 10 </a:t>
            </a:r>
            <a:r>
              <a:rPr kumimoji="1" lang="ja-JP" altLang="en-US" sz="3600" dirty="0"/>
              <a:t>のネイティブアプリ開発プラットフォーム</a:t>
            </a:r>
            <a:endParaRPr kumimoji="1" lang="en-US" altLang="ja-JP" sz="3600" dirty="0"/>
          </a:p>
          <a:p>
            <a:r>
              <a:rPr lang="ja-JP" altLang="en-US" sz="3600" dirty="0"/>
              <a:t>ネイティブアプリでしか出来ない機能もある</a:t>
            </a:r>
            <a:endParaRPr lang="en-US" altLang="ja-JP" sz="3600" dirty="0"/>
          </a:p>
          <a:p>
            <a:pPr lvl="1"/>
            <a:r>
              <a:rPr kumimoji="1" lang="ja-JP" altLang="en-US" dirty="0"/>
              <a:t>インク、</a:t>
            </a:r>
            <a:r>
              <a:rPr kumimoji="1" lang="en-US" altLang="ja-JP" dirty="0"/>
              <a:t>Project</a:t>
            </a:r>
            <a:r>
              <a:rPr kumimoji="1" lang="ja-JP" altLang="en-US" dirty="0"/>
              <a:t> </a:t>
            </a:r>
            <a:r>
              <a:rPr kumimoji="1" lang="en-US" altLang="ja-JP" dirty="0"/>
              <a:t>Rome</a:t>
            </a:r>
            <a:r>
              <a:rPr lang="ja-JP" altLang="en-US" dirty="0" err="1"/>
              <a:t>、</a:t>
            </a:r>
            <a:r>
              <a:rPr lang="ja-JP" altLang="en-US" dirty="0"/>
              <a:t>プロトコル対応</a:t>
            </a:r>
            <a:endParaRPr kumimoji="1" lang="en-US" altLang="ja-JP" sz="2400" dirty="0"/>
          </a:p>
          <a:p>
            <a:r>
              <a:rPr lang="ja-JP" altLang="en-US" sz="3600" dirty="0"/>
              <a:t>ネイティブアプリのほうが簡単な機能もある</a:t>
            </a:r>
            <a:endParaRPr lang="en-US" altLang="ja-JP" sz="3600" dirty="0"/>
          </a:p>
          <a:p>
            <a:pPr lvl="1"/>
            <a:r>
              <a:rPr lang="en-US" altLang="ja-JP" dirty="0"/>
              <a:t>Fluent Design System</a:t>
            </a:r>
            <a:r>
              <a:rPr lang="ja-JP" altLang="en-US" dirty="0" err="1"/>
              <a:t>、</a:t>
            </a:r>
            <a:r>
              <a:rPr lang="ja-JP" altLang="en-US" dirty="0"/>
              <a:t>オフライン機能</a:t>
            </a:r>
            <a:endParaRPr lang="en-US" altLang="ja-JP" dirty="0"/>
          </a:p>
          <a:p>
            <a:r>
              <a:rPr kumimoji="1" lang="ja-JP" altLang="en-US" sz="3600" dirty="0"/>
              <a:t>配布</a:t>
            </a:r>
            <a:endParaRPr kumimoji="1" lang="en-US" altLang="ja-JP" sz="3600" dirty="0"/>
          </a:p>
          <a:p>
            <a:pPr lvl="1"/>
            <a:r>
              <a:rPr kumimoji="1" lang="en-US" altLang="ja-JP" dirty="0"/>
              <a:t>Microsoft </a:t>
            </a:r>
            <a:r>
              <a:rPr kumimoji="1" lang="ja-JP" altLang="en-US" dirty="0"/>
              <a:t>ストア、ビジネスストア、サイドローディング</a:t>
            </a:r>
            <a:endParaRPr kumimoji="1"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377738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室内, 人, 床, 座っている が含まれている画像&#10;&#10;非常に高い精度で生成された説明">
            <a:extLst>
              <a:ext uri="{FF2B5EF4-FFF2-40B4-BE49-F238E27FC236}">
                <a16:creationId xmlns:a16="http://schemas.microsoft.com/office/drawing/2014/main" id="{1AA3EBE9-8769-4455-A1A7-10EE270B1482}"/>
              </a:ext>
            </a:extLst>
          </p:cNvPr>
          <p:cNvPicPr>
            <a:picLocks noChangeAspect="1"/>
          </p:cNvPicPr>
          <p:nvPr/>
        </p:nvPicPr>
        <p:blipFill>
          <a:blip r:embed="rId2"/>
          <a:stretch>
            <a:fillRect/>
          </a:stretch>
        </p:blipFill>
        <p:spPr>
          <a:xfrm>
            <a:off x="2061056" y="887968"/>
            <a:ext cx="8123590" cy="5407901"/>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6283660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548598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device&#10;&#10;Description generated with high confidence">
            <a:extLst>
              <a:ext uri="{FF2B5EF4-FFF2-40B4-BE49-F238E27FC236}">
                <a16:creationId xmlns:a16="http://schemas.microsoft.com/office/drawing/2014/main" id="{417FBF90-484D-40C5-B39D-B579182E1666}"/>
              </a:ext>
            </a:extLst>
          </p:cNvPr>
          <p:cNvPicPr>
            <a:picLocks noChangeAspect="1"/>
          </p:cNvPicPr>
          <p:nvPr/>
        </p:nvPicPr>
        <p:blipFill>
          <a:blip r:embed="rId2"/>
          <a:stretch>
            <a:fillRect/>
          </a:stretch>
        </p:blipFill>
        <p:spPr>
          <a:xfrm>
            <a:off x="1978010" y="611258"/>
            <a:ext cx="8480454" cy="577200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42387006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29771059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のデスクトップ</a:t>
            </a:r>
            <a:br>
              <a:rPr kumimoji="1" lang="en-US" altLang="ja-JP" sz="6600" dirty="0">
                <a:gradFill>
                  <a:gsLst>
                    <a:gs pos="0">
                      <a:srgbClr val="FFFFFF"/>
                    </a:gs>
                    <a:gs pos="100000">
                      <a:srgbClr val="FFFFFF"/>
                    </a:gs>
                  </a:gsLst>
                  <a:lin ang="5400000" scaled="0"/>
                </a:gradFill>
                <a:ea typeface="Segoe UI" pitchFamily="34" charset="0"/>
                <a:cs typeface="Segoe UI" pitchFamily="34" charset="0"/>
              </a:rPr>
            </a:br>
            <a:r>
              <a:rPr kumimoji="1" lang="ja-JP" altLang="en-US" sz="6600" dirty="0">
                <a:gradFill>
                  <a:gsLst>
                    <a:gs pos="0">
                      <a:srgbClr val="FFFFFF"/>
                    </a:gs>
                    <a:gs pos="100000">
                      <a:srgbClr val="FFFFFF"/>
                    </a:gs>
                  </a:gsLst>
                  <a:lin ang="5400000" scaled="0"/>
                </a:gradFill>
                <a:ea typeface="Segoe UI" pitchFamily="34" charset="0"/>
                <a:cs typeface="Segoe UI" pitchFamily="34" charset="0"/>
              </a:rPr>
              <a:t>アプリ開発の今を知ってもらう</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563379"/>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3258</TotalTime>
  <Words>1125</Words>
  <Application>Microsoft Office PowerPoint</Application>
  <PresentationFormat>ユーザー設定</PresentationFormat>
  <Paragraphs>222</Paragraphs>
  <Slides>56</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56</vt:i4>
      </vt:variant>
    </vt:vector>
  </HeadingPairs>
  <TitlesOfParts>
    <vt:vector size="63" baseType="lpstr">
      <vt:lpstr>Yu Gothic UI</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Windows 10 のデスクトップ アプリ開発</vt:lpstr>
      <vt:lpstr>選択肢</vt:lpstr>
      <vt:lpstr>Windows 10 ネイティブは？</vt:lpstr>
      <vt:lpstr>Windows 10 ネイティブは？</vt:lpstr>
      <vt:lpstr>UWP が使えないと言われる代表シーン</vt:lpstr>
      <vt:lpstr>配布方法</vt:lpstr>
      <vt:lpstr>配布方法</vt:lpstr>
      <vt:lpstr>ビジネスストアからの配布</vt:lpstr>
      <vt:lpstr>サイドローディング</vt:lpstr>
      <vt:lpstr>サイドローディング</vt:lpstr>
      <vt:lpstr>Web からのインストール</vt:lpstr>
      <vt:lpstr>他の選択肢</vt:lpstr>
      <vt:lpstr>まとめ</vt:lpstr>
      <vt:lpstr>UWP の開発方法</vt:lpstr>
      <vt:lpstr>開発環境</vt:lpstr>
      <vt:lpstr>私のおすすめ</vt:lpstr>
      <vt:lpstr>XAML + C#</vt:lpstr>
      <vt:lpstr>Visual Studio 2017</vt:lpstr>
      <vt:lpstr>Visual Studio 2017</vt:lpstr>
      <vt:lpstr>Visual Studio 2017</vt:lpstr>
      <vt:lpstr>Visual Studio 2017</vt:lpstr>
      <vt:lpstr>まとめ</vt:lpstr>
      <vt:lpstr>お勧め機能 4 選</vt:lpstr>
      <vt:lpstr>ペン対応</vt:lpstr>
      <vt:lpstr>ペン対応例</vt:lpstr>
      <vt:lpstr>タイムライン</vt:lpstr>
      <vt:lpstr>タイムライン</vt:lpstr>
      <vt:lpstr>Project Rome</vt:lpstr>
      <vt:lpstr>Project Rome</vt:lpstr>
      <vt:lpstr>Project Rome</vt:lpstr>
      <vt:lpstr>Fluent Design System</vt:lpstr>
      <vt:lpstr>まとめ</vt:lpstr>
      <vt:lpstr>参考情報</vt:lpstr>
      <vt:lpstr>ドキュメント</vt:lpstr>
      <vt:lpstr>組み込みコントロールの確認</vt:lpstr>
      <vt:lpstr>OSS ライブラリ</vt:lpstr>
      <vt:lpstr>2018年に予定されている更新</vt:lpstr>
      <vt:lpstr>DataGrid が来る</vt:lpstr>
      <vt:lpstr>DataGrid</vt:lpstr>
      <vt:lpstr>Compact sizing</vt:lpstr>
      <vt:lpstr>Data Validation 対応</vt:lpstr>
      <vt:lpstr>UWP Xaml Islands</vt:lpstr>
      <vt:lpstr>まとめ</vt:lpstr>
      <vt:lpstr>PowerPoint プレゼンテーション</vt:lpstr>
      <vt:lpstr>まとめ</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109</cp:revision>
  <dcterms:modified xsi:type="dcterms:W3CDTF">2018-05-16T09:02:21Z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